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3"/>
  </p:notesMasterIdLst>
  <p:sldIdLst>
    <p:sldId id="256" r:id="rId5"/>
    <p:sldId id="272" r:id="rId6"/>
    <p:sldId id="273" r:id="rId7"/>
    <p:sldId id="274" r:id="rId8"/>
    <p:sldId id="289" r:id="rId9"/>
    <p:sldId id="290" r:id="rId10"/>
    <p:sldId id="292" r:id="rId11"/>
    <p:sldId id="291" r:id="rId12"/>
    <p:sldId id="276" r:id="rId13"/>
    <p:sldId id="287" r:id="rId14"/>
    <p:sldId id="294" r:id="rId15"/>
    <p:sldId id="279" r:id="rId16"/>
    <p:sldId id="288" r:id="rId17"/>
    <p:sldId id="281" r:id="rId18"/>
    <p:sldId id="285" r:id="rId19"/>
    <p:sldId id="282" r:id="rId20"/>
    <p:sldId id="283" r:id="rId21"/>
    <p:sldId id="284" r:id="rId22"/>
  </p:sldIdLst>
  <p:sldSz cx="9753600" cy="7315200"/>
  <p:notesSz cx="6858000" cy="9144000"/>
  <p:embeddedFontLst>
    <p:embeddedFont>
      <p:font typeface="Muli Bold"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2570"/>
    <a:srgbClr val="7E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543ABB-87E3-4AB1-937A-BB1276EC2F09}" v="2" dt="2024-04-29T13:40:25.8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2471" autoAdjust="0"/>
  </p:normalViewPr>
  <p:slideViewPr>
    <p:cSldViewPr>
      <p:cViewPr varScale="1">
        <p:scale>
          <a:sx n="59" d="100"/>
          <a:sy n="59" d="100"/>
        </p:scale>
        <p:origin x="1388"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45" d="100"/>
          <a:sy n="45" d="100"/>
        </p:scale>
        <p:origin x="2720"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F3A54A-2734-4F8E-B7DB-17F3B48C7898}" type="datetimeFigureOut">
              <a:rPr lang="en-US" smtClean="0"/>
              <a:t>5/9/2024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339F07-BD2F-43F2-BFE6-A04D28509764}" type="slidenum">
              <a:rPr lang="en-US" smtClean="0"/>
              <a:t>‹#›</a:t>
            </a:fld>
            <a:endParaRPr lang="en-US"/>
          </a:p>
        </p:txBody>
      </p:sp>
    </p:spTree>
    <p:extLst>
      <p:ext uri="{BB962C8B-B14F-4D97-AF65-F5344CB8AC3E}">
        <p14:creationId xmlns:p14="http://schemas.microsoft.com/office/powerpoint/2010/main" val="3325912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339F07-BD2F-43F2-BFE6-A04D28509764}" type="slidenum">
              <a:rPr lang="en-US" smtClean="0"/>
              <a:t>1</a:t>
            </a:fld>
            <a:endParaRPr lang="en-US"/>
          </a:p>
        </p:txBody>
      </p:sp>
    </p:spTree>
    <p:extLst>
      <p:ext uri="{BB962C8B-B14F-4D97-AF65-F5344CB8AC3E}">
        <p14:creationId xmlns:p14="http://schemas.microsoft.com/office/powerpoint/2010/main" val="2583864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339F07-BD2F-43F2-BFE6-A04D28509764}" type="slidenum">
              <a:rPr lang="en-US" smtClean="0"/>
              <a:t>18</a:t>
            </a:fld>
            <a:endParaRPr lang="en-US"/>
          </a:p>
        </p:txBody>
      </p:sp>
    </p:spTree>
    <p:extLst>
      <p:ext uri="{BB962C8B-B14F-4D97-AF65-F5344CB8AC3E}">
        <p14:creationId xmlns:p14="http://schemas.microsoft.com/office/powerpoint/2010/main" val="315141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actuaries.digital/2020/12/04/findings-from-the-data-analytics-member-surve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157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70" b="2870"/>
          <a:stretch>
            <a:fillRect/>
          </a:stretch>
        </p:blipFill>
        <p:spPr>
          <a:xfrm>
            <a:off x="1921427" y="235758"/>
            <a:ext cx="6506742" cy="3273567"/>
          </a:xfrm>
          <a:prstGeom prst="rect">
            <a:avLst/>
          </a:prstGeom>
        </p:spPr>
      </p:pic>
      <p:sp>
        <p:nvSpPr>
          <p:cNvPr id="3" name="TextBox 3"/>
          <p:cNvSpPr txBox="1"/>
          <p:nvPr/>
        </p:nvSpPr>
        <p:spPr>
          <a:xfrm>
            <a:off x="1325431" y="4294572"/>
            <a:ext cx="7102738" cy="1661993"/>
          </a:xfrm>
          <a:prstGeom prst="rect">
            <a:avLst/>
          </a:prstGeom>
        </p:spPr>
        <p:txBody>
          <a:bodyPr lIns="0" tIns="0" rIns="0" bIns="0" rtlCol="0" anchor="t">
            <a:spAutoFit/>
          </a:bodyPr>
          <a:lstStyle/>
          <a:p>
            <a:pPr algn="ctr"/>
            <a:r>
              <a:rPr lang="en-US" sz="5400" spc="-99" dirty="0">
                <a:solidFill>
                  <a:srgbClr val="FFFFFF"/>
                </a:solidFill>
                <a:latin typeface="Muli Bold"/>
              </a:rPr>
              <a:t>2024</a:t>
            </a:r>
          </a:p>
          <a:p>
            <a:pPr algn="ctr"/>
            <a:r>
              <a:rPr lang="en-US" sz="5400" spc="-99" dirty="0">
                <a:solidFill>
                  <a:srgbClr val="FFFFFF"/>
                </a:solidFill>
                <a:latin typeface="Muli Bold"/>
              </a:rPr>
              <a:t>Townhall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5096449-3AAB-1826-36BF-753C456F639E}"/>
              </a:ext>
            </a:extLst>
          </p:cNvPr>
          <p:cNvSpPr/>
          <p:nvPr/>
        </p:nvSpPr>
        <p:spPr>
          <a:xfrm>
            <a:off x="-76200" y="-30331"/>
            <a:ext cx="8001000" cy="1229062"/>
          </a:xfrm>
          <a:prstGeom prst="rect">
            <a:avLst/>
          </a:pr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3A626FB2-87B7-9910-3E51-4EDA2899A032}"/>
              </a:ext>
            </a:extLst>
          </p:cNvPr>
          <p:cNvSpPr>
            <a:spLocks noGrp="1"/>
          </p:cNvSpPr>
          <p:nvPr>
            <p:ph type="title"/>
          </p:nvPr>
        </p:nvSpPr>
        <p:spPr>
          <a:xfrm>
            <a:off x="1066800" y="69850"/>
            <a:ext cx="7315200" cy="1143000"/>
          </a:xfrm>
        </p:spPr>
        <p:txBody>
          <a:bodyPr>
            <a:normAutofit/>
          </a:bodyPr>
          <a:lstStyle/>
          <a:p>
            <a:r>
              <a:rPr lang="en-US" sz="5400" dirty="0">
                <a:solidFill>
                  <a:schemeClr val="bg1"/>
                </a:solidFill>
              </a:rPr>
              <a:t>RMTAO Townhall</a:t>
            </a:r>
            <a:endParaRPr lang="en-CA" sz="5400" dirty="0">
              <a:solidFill>
                <a:schemeClr val="bg1"/>
              </a:solidFill>
            </a:endParaRPr>
          </a:p>
        </p:txBody>
      </p:sp>
      <p:sp>
        <p:nvSpPr>
          <p:cNvPr id="3" name="Content Placeholder 2">
            <a:extLst>
              <a:ext uri="{FF2B5EF4-FFF2-40B4-BE49-F238E27FC236}">
                <a16:creationId xmlns:a16="http://schemas.microsoft.com/office/drawing/2014/main" id="{2FCEF839-E547-A1EE-14E5-A69A3B29339A}"/>
              </a:ext>
            </a:extLst>
          </p:cNvPr>
          <p:cNvSpPr>
            <a:spLocks noGrp="1"/>
          </p:cNvSpPr>
          <p:nvPr>
            <p:ph idx="1"/>
          </p:nvPr>
        </p:nvSpPr>
        <p:spPr>
          <a:xfrm>
            <a:off x="381000" y="1447800"/>
            <a:ext cx="9006840" cy="5310925"/>
          </a:xfrm>
        </p:spPr>
        <p:txBody>
          <a:bodyPr>
            <a:normAutofit/>
          </a:bodyPr>
          <a:lstStyle/>
          <a:p>
            <a:pPr marL="0" indent="0">
              <a:lnSpc>
                <a:spcPct val="107000"/>
              </a:lnSpc>
              <a:spcAft>
                <a:spcPts val="800"/>
              </a:spcAft>
              <a:buNone/>
            </a:pPr>
            <a:r>
              <a:rPr lang="en-US" sz="2800" b="1" dirty="0">
                <a:effectLst/>
                <a:ea typeface="Calibri" panose="020F0502020204030204" pitchFamily="34" charset="0"/>
                <a:cs typeface="Times New Roman" panose="02020603050405020304" pitchFamily="18" charset="0"/>
              </a:rPr>
              <a:t>Scholarships </a:t>
            </a:r>
            <a:endParaRPr lang="en-US" sz="2800" b="1" dirty="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ea typeface="Calibri" panose="020F0502020204030204" pitchFamily="34" charset="0"/>
                <a:cs typeface="Times New Roman" panose="02020603050405020304" pitchFamily="18" charset="0"/>
              </a:rPr>
              <a:t>The RMTAO funded one $10,000 Masters Grant student to help further expand the massage therapy research base. </a:t>
            </a:r>
          </a:p>
          <a:p>
            <a:pPr>
              <a:lnSpc>
                <a:spcPct val="107000"/>
              </a:lnSpc>
              <a:spcAft>
                <a:spcPts val="800"/>
              </a:spcAft>
            </a:pPr>
            <a:r>
              <a:rPr lang="en-US" sz="2400" dirty="0">
                <a:ea typeface="Calibri" panose="020F0502020204030204" pitchFamily="34" charset="0"/>
                <a:cs typeface="Times New Roman" panose="02020603050405020304" pitchFamily="18" charset="0"/>
              </a:rPr>
              <a:t>Next year, we are looking into funding 1 Masters Grant, 4 BA Grants and 1 Indigenous High School grant to become an RMT.</a:t>
            </a:r>
            <a:endParaRPr lang="en-US" sz="2400" dirty="0">
              <a:effectLst/>
              <a:ea typeface="Calibri" panose="020F0502020204030204" pitchFamily="34" charset="0"/>
              <a:cs typeface="Times New Roman" panose="02020603050405020304" pitchFamily="18" charset="0"/>
            </a:endParaRPr>
          </a:p>
          <a:p>
            <a:pPr>
              <a:lnSpc>
                <a:spcPct val="107000"/>
              </a:lnSpc>
              <a:spcAft>
                <a:spcPts val="800"/>
              </a:spcAft>
            </a:pPr>
            <a:endParaRPr lang="en-CA" sz="2100" dirty="0">
              <a:effectLst/>
              <a:ea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9BA57EA9-A67D-5B40-AE37-01F18D5DDED3}"/>
              </a:ext>
            </a:extLst>
          </p:cNvPr>
          <p:cNvGrpSpPr/>
          <p:nvPr/>
        </p:nvGrpSpPr>
        <p:grpSpPr>
          <a:xfrm>
            <a:off x="152400" y="228600"/>
            <a:ext cx="1778335" cy="838200"/>
            <a:chOff x="3886200" y="6003310"/>
            <a:chExt cx="2413853" cy="1137745"/>
          </a:xfrm>
        </p:grpSpPr>
        <p:sp>
          <p:nvSpPr>
            <p:cNvPr id="16" name="Rectangle 15">
              <a:extLst>
                <a:ext uri="{FF2B5EF4-FFF2-40B4-BE49-F238E27FC236}">
                  <a16:creationId xmlns:a16="http://schemas.microsoft.com/office/drawing/2014/main" id="{F962C2A5-7ABA-6ECE-609F-8D40D310AA8E}"/>
                </a:ext>
              </a:extLst>
            </p:cNvPr>
            <p:cNvSpPr/>
            <p:nvPr/>
          </p:nvSpPr>
          <p:spPr>
            <a:xfrm>
              <a:off x="3886200" y="6003310"/>
              <a:ext cx="2413853" cy="1137745"/>
            </a:xfrm>
            <a:prstGeom prst="rect">
              <a:avLst/>
            </a:prstGeom>
            <a:solidFill>
              <a:srgbClr val="692570"/>
            </a:solidFill>
            <a:ln>
              <a:solidFill>
                <a:srgbClr val="6925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6">
              <a:extLst>
                <a:ext uri="{FF2B5EF4-FFF2-40B4-BE49-F238E27FC236}">
                  <a16:creationId xmlns:a16="http://schemas.microsoft.com/office/drawing/2014/main" id="{4D3BB424-65CF-C35D-FA79-DC9919FB6DBC}"/>
                </a:ext>
              </a:extLst>
            </p:cNvPr>
            <p:cNvPicPr>
              <a:picLocks noChangeAspect="1"/>
            </p:cNvPicPr>
            <p:nvPr/>
          </p:nvPicPr>
          <p:blipFill>
            <a:blip r:embed="rId2"/>
            <a:srcRect t="2870" b="2870"/>
            <a:stretch>
              <a:fillRect/>
            </a:stretch>
          </p:blipFill>
          <p:spPr>
            <a:xfrm>
              <a:off x="3962400" y="6003310"/>
              <a:ext cx="2261453" cy="1137745"/>
            </a:xfrm>
            <a:prstGeom prst="rect">
              <a:avLst/>
            </a:prstGeom>
          </p:spPr>
        </p:pic>
      </p:grpSp>
      <p:sp>
        <p:nvSpPr>
          <p:cNvPr id="5" name="Freeform 3">
            <a:extLst>
              <a:ext uri="{FF2B5EF4-FFF2-40B4-BE49-F238E27FC236}">
                <a16:creationId xmlns:a16="http://schemas.microsoft.com/office/drawing/2014/main" id="{366A3F31-77FB-1A3C-C093-D9090ED733CD}"/>
              </a:ext>
            </a:extLst>
          </p:cNvPr>
          <p:cNvSpPr/>
          <p:nvPr/>
        </p:nvSpPr>
        <p:spPr>
          <a:xfrm rot="5400000" flipH="1">
            <a:off x="7097448" y="4659048"/>
            <a:ext cx="2615600" cy="26967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3">
            <a:extLst>
              <a:ext uri="{FF2B5EF4-FFF2-40B4-BE49-F238E27FC236}">
                <a16:creationId xmlns:a16="http://schemas.microsoft.com/office/drawing/2014/main" id="{01FBFB91-C8E7-5ABF-F6B2-4B0839284EC0}"/>
              </a:ext>
            </a:extLst>
          </p:cNvPr>
          <p:cNvSpPr/>
          <p:nvPr/>
        </p:nvSpPr>
        <p:spPr>
          <a:xfrm rot="5400000" flipH="1">
            <a:off x="7255603" y="550003"/>
            <a:ext cx="658980" cy="67941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3">
            <a:extLst>
              <a:ext uri="{FF2B5EF4-FFF2-40B4-BE49-F238E27FC236}">
                <a16:creationId xmlns:a16="http://schemas.microsoft.com/office/drawing/2014/main" id="{3E693163-6BDB-2C48-9F0A-8C6AC9F7E53E}"/>
              </a:ext>
            </a:extLst>
          </p:cNvPr>
          <p:cNvSpPr/>
          <p:nvPr/>
        </p:nvSpPr>
        <p:spPr>
          <a:xfrm flipH="1">
            <a:off x="7245385" y="-62081"/>
            <a:ext cx="679415" cy="700482"/>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descr="A person writing on a piece of paper&#10;&#10;Description automatically generated with medium confidence">
            <a:extLst>
              <a:ext uri="{FF2B5EF4-FFF2-40B4-BE49-F238E27FC236}">
                <a16:creationId xmlns:a16="http://schemas.microsoft.com/office/drawing/2014/main" id="{FF706414-F3E3-307D-16DD-60A42ACE0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8167" y="4163148"/>
            <a:ext cx="4047833" cy="2698555"/>
          </a:xfrm>
          <a:prstGeom prst="rect">
            <a:avLst/>
          </a:prstGeom>
          <a:ln w="19050">
            <a:solidFill>
              <a:srgbClr val="69257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557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5096449-3AAB-1826-36BF-753C456F639E}"/>
              </a:ext>
            </a:extLst>
          </p:cNvPr>
          <p:cNvSpPr/>
          <p:nvPr/>
        </p:nvSpPr>
        <p:spPr>
          <a:xfrm>
            <a:off x="-76200" y="-30331"/>
            <a:ext cx="8001000" cy="1229062"/>
          </a:xfrm>
          <a:prstGeom prst="rect">
            <a:avLst/>
          </a:pr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3A626FB2-87B7-9910-3E51-4EDA2899A032}"/>
              </a:ext>
            </a:extLst>
          </p:cNvPr>
          <p:cNvSpPr>
            <a:spLocks noGrp="1"/>
          </p:cNvSpPr>
          <p:nvPr>
            <p:ph type="title"/>
          </p:nvPr>
        </p:nvSpPr>
        <p:spPr>
          <a:xfrm>
            <a:off x="1066800" y="69850"/>
            <a:ext cx="7315200" cy="1143000"/>
          </a:xfrm>
        </p:spPr>
        <p:txBody>
          <a:bodyPr>
            <a:normAutofit/>
          </a:bodyPr>
          <a:lstStyle/>
          <a:p>
            <a:r>
              <a:rPr lang="en-US" sz="5400" dirty="0">
                <a:solidFill>
                  <a:schemeClr val="bg1"/>
                </a:solidFill>
              </a:rPr>
              <a:t>RMTAO Townhall</a:t>
            </a:r>
            <a:endParaRPr lang="en-CA" sz="5400" dirty="0">
              <a:solidFill>
                <a:schemeClr val="bg1"/>
              </a:solidFill>
            </a:endParaRPr>
          </a:p>
        </p:txBody>
      </p:sp>
      <p:sp>
        <p:nvSpPr>
          <p:cNvPr id="3" name="Content Placeholder 2">
            <a:extLst>
              <a:ext uri="{FF2B5EF4-FFF2-40B4-BE49-F238E27FC236}">
                <a16:creationId xmlns:a16="http://schemas.microsoft.com/office/drawing/2014/main" id="{2FCEF839-E547-A1EE-14E5-A69A3B29339A}"/>
              </a:ext>
            </a:extLst>
          </p:cNvPr>
          <p:cNvSpPr>
            <a:spLocks noGrp="1"/>
          </p:cNvSpPr>
          <p:nvPr>
            <p:ph idx="1"/>
          </p:nvPr>
        </p:nvSpPr>
        <p:spPr>
          <a:xfrm>
            <a:off x="525004" y="1676400"/>
            <a:ext cx="4808996" cy="4800600"/>
          </a:xfrm>
        </p:spPr>
        <p:txBody>
          <a:bodyPr>
            <a:normAutofit lnSpcReduction="10000"/>
          </a:bodyPr>
          <a:lstStyle/>
          <a:p>
            <a:pPr marL="0" indent="0">
              <a:spcAft>
                <a:spcPts val="800"/>
              </a:spcAft>
              <a:buNone/>
            </a:pPr>
            <a:r>
              <a:rPr lang="en-US" sz="2000" dirty="0">
                <a:effectLst/>
                <a:ea typeface="Calibri" panose="020F0502020204030204" pitchFamily="34" charset="0"/>
                <a:cs typeface="Arial" panose="020B0604020202020204" pitchFamily="34" charset="0"/>
              </a:rPr>
              <a:t>Participated in a variety of interprofessional groups including: </a:t>
            </a:r>
          </a:p>
          <a:p>
            <a:pPr marL="0" indent="0">
              <a:spcAft>
                <a:spcPts val="800"/>
              </a:spcAft>
              <a:buNone/>
            </a:pPr>
            <a:r>
              <a:rPr lang="en-US" sz="2200" b="1" dirty="0">
                <a:ea typeface="Calibri" panose="020F0502020204030204" pitchFamily="34" charset="0"/>
                <a:cs typeface="Arial" panose="020B0604020202020204" pitchFamily="34" charset="0"/>
              </a:rPr>
              <a:t>CORHPA</a:t>
            </a:r>
            <a:endParaRPr lang="en-US" sz="2200" dirty="0">
              <a:effectLst/>
              <a:ea typeface="Calibri" panose="020F0502020204030204" pitchFamily="34" charset="0"/>
              <a:cs typeface="Arial" panose="020B0604020202020204" pitchFamily="34" charset="0"/>
            </a:endParaRPr>
          </a:p>
          <a:p>
            <a:pPr marL="0" indent="0">
              <a:lnSpc>
                <a:spcPct val="107000"/>
              </a:lnSpc>
              <a:spcAft>
                <a:spcPts val="800"/>
              </a:spcAft>
              <a:buNone/>
            </a:pPr>
            <a:r>
              <a:rPr lang="en-US" sz="2000" dirty="0">
                <a:ea typeface="Calibri" panose="020F0502020204030204" pitchFamily="34" charset="0"/>
                <a:cs typeface="Arial" panose="020B0604020202020204" pitchFamily="34" charset="0"/>
              </a:rPr>
              <a:t>C</a:t>
            </a:r>
            <a:r>
              <a:rPr lang="en-US" sz="2000" dirty="0">
                <a:effectLst/>
                <a:ea typeface="Calibri" panose="020F0502020204030204" pitchFamily="34" charset="0"/>
                <a:cs typeface="Arial" panose="020B0604020202020204" pitchFamily="34" charset="0"/>
              </a:rPr>
              <a:t>ontinue to participate in the Coalition of Ontario Regulated Health Professional Associations (or CORHPA) to discuss </a:t>
            </a:r>
            <a:br>
              <a:rPr lang="en-US" sz="2000" dirty="0">
                <a:effectLst/>
                <a:ea typeface="Calibri" panose="020F0502020204030204" pitchFamily="34" charset="0"/>
                <a:cs typeface="Arial" panose="020B0604020202020204" pitchFamily="34" charset="0"/>
              </a:rPr>
            </a:br>
            <a:r>
              <a:rPr lang="en-US" sz="2000" dirty="0">
                <a:effectLst/>
                <a:ea typeface="Calibri" panose="020F0502020204030204" pitchFamily="34" charset="0"/>
                <a:cs typeface="Arial" panose="020B0604020202020204" pitchFamily="34" charset="0"/>
              </a:rPr>
              <a:t>issues such as:</a:t>
            </a:r>
          </a:p>
          <a:p>
            <a:pPr lvl="1">
              <a:lnSpc>
                <a:spcPct val="107000"/>
              </a:lnSpc>
              <a:spcAft>
                <a:spcPts val="800"/>
              </a:spcAft>
              <a:buFont typeface="Arial" panose="020B0604020202020204" pitchFamily="34" charset="0"/>
              <a:buChar char="•"/>
            </a:pPr>
            <a:r>
              <a:rPr lang="en-US" sz="1900" dirty="0">
                <a:ea typeface="Calibri" panose="020F0502020204030204" pitchFamily="34" charset="0"/>
                <a:cs typeface="Arial" panose="020B0604020202020204" pitchFamily="34" charset="0"/>
              </a:rPr>
              <a:t>Barriers in the insurance industry</a:t>
            </a:r>
          </a:p>
          <a:p>
            <a:pPr lvl="1">
              <a:lnSpc>
                <a:spcPct val="107000"/>
              </a:lnSpc>
              <a:spcAft>
                <a:spcPts val="800"/>
              </a:spcAft>
              <a:buFont typeface="Arial" panose="020B0604020202020204" pitchFamily="34" charset="0"/>
              <a:buChar char="•"/>
            </a:pPr>
            <a:r>
              <a:rPr lang="en-US" sz="1900" dirty="0">
                <a:effectLst/>
                <a:ea typeface="Calibri" panose="020F0502020204030204" pitchFamily="34" charset="0"/>
                <a:cs typeface="Arial" panose="020B0604020202020204" pitchFamily="34" charset="0"/>
              </a:rPr>
              <a:t>Proposed changes in healthcare regulation </a:t>
            </a:r>
          </a:p>
          <a:p>
            <a:pPr lvl="1">
              <a:lnSpc>
                <a:spcPct val="107000"/>
              </a:lnSpc>
              <a:spcAft>
                <a:spcPts val="800"/>
              </a:spcAft>
              <a:buFont typeface="Arial" panose="020B0604020202020204" pitchFamily="34" charset="0"/>
              <a:buChar char="•"/>
            </a:pPr>
            <a:r>
              <a:rPr lang="en-US" sz="1900" dirty="0">
                <a:ea typeface="Calibri" panose="020F0502020204030204" pitchFamily="34" charset="0"/>
                <a:cs typeface="Arial" panose="020B0604020202020204" pitchFamily="34" charset="0"/>
              </a:rPr>
              <a:t>Government bills that can impact</a:t>
            </a:r>
            <a:br>
              <a:rPr lang="en-US" sz="1900" dirty="0">
                <a:ea typeface="Calibri" panose="020F0502020204030204" pitchFamily="34" charset="0"/>
                <a:cs typeface="Arial" panose="020B0604020202020204" pitchFamily="34" charset="0"/>
              </a:rPr>
            </a:br>
            <a:r>
              <a:rPr lang="en-US" sz="1900" dirty="0">
                <a:ea typeface="Calibri" panose="020F0502020204030204" pitchFamily="34" charset="0"/>
                <a:cs typeface="Arial" panose="020B0604020202020204" pitchFamily="34" charset="0"/>
              </a:rPr>
              <a:t>health professionals</a:t>
            </a:r>
            <a:endParaRPr lang="en-US" sz="1900" dirty="0">
              <a:effectLst/>
              <a:ea typeface="Calibri" panose="020F0502020204030204" pitchFamily="34" charset="0"/>
              <a:cs typeface="Arial" panose="020B0604020202020204" pitchFamily="34" charset="0"/>
            </a:endParaRPr>
          </a:p>
          <a:p>
            <a:pPr>
              <a:spcAft>
                <a:spcPts val="800"/>
              </a:spcAft>
            </a:pPr>
            <a:endParaRPr lang="en-US" sz="2100" dirty="0">
              <a:effectLst/>
              <a:ea typeface="Calibri" panose="020F050202020403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id="{9BA57EA9-A67D-5B40-AE37-01F18D5DDED3}"/>
              </a:ext>
            </a:extLst>
          </p:cNvPr>
          <p:cNvGrpSpPr/>
          <p:nvPr/>
        </p:nvGrpSpPr>
        <p:grpSpPr>
          <a:xfrm>
            <a:off x="152400" y="228600"/>
            <a:ext cx="1778335" cy="838200"/>
            <a:chOff x="3886200" y="6003310"/>
            <a:chExt cx="2413853" cy="1137745"/>
          </a:xfrm>
        </p:grpSpPr>
        <p:sp>
          <p:nvSpPr>
            <p:cNvPr id="16" name="Rectangle 15">
              <a:extLst>
                <a:ext uri="{FF2B5EF4-FFF2-40B4-BE49-F238E27FC236}">
                  <a16:creationId xmlns:a16="http://schemas.microsoft.com/office/drawing/2014/main" id="{F962C2A5-7ABA-6ECE-609F-8D40D310AA8E}"/>
                </a:ext>
              </a:extLst>
            </p:cNvPr>
            <p:cNvSpPr/>
            <p:nvPr/>
          </p:nvSpPr>
          <p:spPr>
            <a:xfrm>
              <a:off x="3886200" y="6003310"/>
              <a:ext cx="2413853" cy="1137745"/>
            </a:xfrm>
            <a:prstGeom prst="rect">
              <a:avLst/>
            </a:prstGeom>
            <a:solidFill>
              <a:srgbClr val="692570"/>
            </a:solidFill>
            <a:ln>
              <a:solidFill>
                <a:srgbClr val="6925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6">
              <a:extLst>
                <a:ext uri="{FF2B5EF4-FFF2-40B4-BE49-F238E27FC236}">
                  <a16:creationId xmlns:a16="http://schemas.microsoft.com/office/drawing/2014/main" id="{4D3BB424-65CF-C35D-FA79-DC9919FB6DBC}"/>
                </a:ext>
              </a:extLst>
            </p:cNvPr>
            <p:cNvPicPr>
              <a:picLocks noChangeAspect="1"/>
            </p:cNvPicPr>
            <p:nvPr/>
          </p:nvPicPr>
          <p:blipFill>
            <a:blip r:embed="rId2"/>
            <a:srcRect t="2870" b="2870"/>
            <a:stretch>
              <a:fillRect/>
            </a:stretch>
          </p:blipFill>
          <p:spPr>
            <a:xfrm>
              <a:off x="3962400" y="6003310"/>
              <a:ext cx="2261453" cy="1137745"/>
            </a:xfrm>
            <a:prstGeom prst="rect">
              <a:avLst/>
            </a:prstGeom>
          </p:spPr>
        </p:pic>
      </p:grpSp>
      <p:sp>
        <p:nvSpPr>
          <p:cNvPr id="5" name="Freeform 3">
            <a:extLst>
              <a:ext uri="{FF2B5EF4-FFF2-40B4-BE49-F238E27FC236}">
                <a16:creationId xmlns:a16="http://schemas.microsoft.com/office/drawing/2014/main" id="{366A3F31-77FB-1A3C-C093-D9090ED733CD}"/>
              </a:ext>
            </a:extLst>
          </p:cNvPr>
          <p:cNvSpPr/>
          <p:nvPr/>
        </p:nvSpPr>
        <p:spPr>
          <a:xfrm rot="5400000" flipH="1">
            <a:off x="7097448" y="4659048"/>
            <a:ext cx="2615600" cy="26967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3">
            <a:extLst>
              <a:ext uri="{FF2B5EF4-FFF2-40B4-BE49-F238E27FC236}">
                <a16:creationId xmlns:a16="http://schemas.microsoft.com/office/drawing/2014/main" id="{01FBFB91-C8E7-5ABF-F6B2-4B0839284EC0}"/>
              </a:ext>
            </a:extLst>
          </p:cNvPr>
          <p:cNvSpPr/>
          <p:nvPr/>
        </p:nvSpPr>
        <p:spPr>
          <a:xfrm rot="5400000" flipH="1">
            <a:off x="7255603" y="550003"/>
            <a:ext cx="658980" cy="67941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3">
            <a:extLst>
              <a:ext uri="{FF2B5EF4-FFF2-40B4-BE49-F238E27FC236}">
                <a16:creationId xmlns:a16="http://schemas.microsoft.com/office/drawing/2014/main" id="{3E693163-6BDB-2C48-9F0A-8C6AC9F7E53E}"/>
              </a:ext>
            </a:extLst>
          </p:cNvPr>
          <p:cNvSpPr/>
          <p:nvPr/>
        </p:nvSpPr>
        <p:spPr>
          <a:xfrm flipH="1">
            <a:off x="7245385" y="-62081"/>
            <a:ext cx="679415" cy="700482"/>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a:extLst>
              <a:ext uri="{FF2B5EF4-FFF2-40B4-BE49-F238E27FC236}">
                <a16:creationId xmlns:a16="http://schemas.microsoft.com/office/drawing/2014/main" id="{AFE1E3FC-5F4C-57FE-4062-F5205F88F29D}"/>
              </a:ext>
            </a:extLst>
          </p:cNvPr>
          <p:cNvPicPr>
            <a:picLocks noChangeAspect="1"/>
          </p:cNvPicPr>
          <p:nvPr/>
        </p:nvPicPr>
        <p:blipFill>
          <a:blip r:embed="rId3" cstate="print">
            <a:extLst>
              <a:ext uri="{28A0092B-C50C-407E-A947-70E740481C1C}">
                <a14:useLocalDpi xmlns:a14="http://schemas.microsoft.com/office/drawing/2010/main" val="0"/>
              </a:ext>
            </a:extLst>
          </a:blip>
          <a:srcRect t="8591" b="8591"/>
          <a:stretch/>
        </p:blipFill>
        <p:spPr>
          <a:xfrm>
            <a:off x="5339080" y="3691174"/>
            <a:ext cx="4191000" cy="23162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2149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5096449-3AAB-1826-36BF-753C456F639E}"/>
              </a:ext>
            </a:extLst>
          </p:cNvPr>
          <p:cNvSpPr/>
          <p:nvPr/>
        </p:nvSpPr>
        <p:spPr>
          <a:xfrm>
            <a:off x="-76200" y="-30331"/>
            <a:ext cx="8001000" cy="1229062"/>
          </a:xfrm>
          <a:prstGeom prst="rect">
            <a:avLst/>
          </a:pr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3A626FB2-87B7-9910-3E51-4EDA2899A032}"/>
              </a:ext>
            </a:extLst>
          </p:cNvPr>
          <p:cNvSpPr>
            <a:spLocks noGrp="1"/>
          </p:cNvSpPr>
          <p:nvPr>
            <p:ph type="title"/>
          </p:nvPr>
        </p:nvSpPr>
        <p:spPr>
          <a:xfrm>
            <a:off x="1066800" y="69850"/>
            <a:ext cx="7315200" cy="1143000"/>
          </a:xfrm>
        </p:spPr>
        <p:txBody>
          <a:bodyPr>
            <a:normAutofit/>
          </a:bodyPr>
          <a:lstStyle/>
          <a:p>
            <a:r>
              <a:rPr lang="en-US" sz="5400" dirty="0">
                <a:solidFill>
                  <a:schemeClr val="bg1"/>
                </a:solidFill>
              </a:rPr>
              <a:t>RMTAO Townhall</a:t>
            </a:r>
            <a:endParaRPr lang="en-CA" sz="5400" dirty="0">
              <a:solidFill>
                <a:schemeClr val="bg1"/>
              </a:solidFill>
            </a:endParaRPr>
          </a:p>
        </p:txBody>
      </p:sp>
      <p:sp>
        <p:nvSpPr>
          <p:cNvPr id="3" name="Content Placeholder 2">
            <a:extLst>
              <a:ext uri="{FF2B5EF4-FFF2-40B4-BE49-F238E27FC236}">
                <a16:creationId xmlns:a16="http://schemas.microsoft.com/office/drawing/2014/main" id="{2FCEF839-E547-A1EE-14E5-A69A3B29339A}"/>
              </a:ext>
            </a:extLst>
          </p:cNvPr>
          <p:cNvSpPr>
            <a:spLocks noGrp="1"/>
          </p:cNvSpPr>
          <p:nvPr>
            <p:ph idx="1"/>
          </p:nvPr>
        </p:nvSpPr>
        <p:spPr>
          <a:xfrm>
            <a:off x="525004" y="1676400"/>
            <a:ext cx="5266196" cy="5257800"/>
          </a:xfrm>
        </p:spPr>
        <p:txBody>
          <a:bodyPr>
            <a:normAutofit lnSpcReduction="10000"/>
          </a:bodyPr>
          <a:lstStyle/>
          <a:p>
            <a:pPr marL="0" indent="0">
              <a:spcAft>
                <a:spcPts val="800"/>
              </a:spcAft>
              <a:buNone/>
            </a:pPr>
            <a:r>
              <a:rPr lang="en-US" sz="2200" b="1" dirty="0">
                <a:effectLst/>
                <a:ea typeface="Calibri" panose="020F0502020204030204" pitchFamily="34" charset="0"/>
                <a:cs typeface="Arial" panose="020B0604020202020204" pitchFamily="34" charset="0"/>
              </a:rPr>
              <a:t>CMTO</a:t>
            </a:r>
            <a:r>
              <a:rPr lang="en-US" sz="2200" dirty="0">
                <a:effectLst/>
                <a:ea typeface="Calibri" panose="020F0502020204030204" pitchFamily="34" charset="0"/>
                <a:cs typeface="Arial" panose="020B0604020202020204" pitchFamily="34" charset="0"/>
              </a:rPr>
              <a:t> </a:t>
            </a:r>
          </a:p>
          <a:p>
            <a:pPr marL="0" indent="0">
              <a:spcAft>
                <a:spcPts val="800"/>
              </a:spcAft>
              <a:buNone/>
            </a:pPr>
            <a:r>
              <a:rPr lang="en-US" sz="2100" dirty="0">
                <a:effectLst/>
                <a:ea typeface="Calibri" panose="020F0502020204030204" pitchFamily="34" charset="0"/>
                <a:cs typeface="Arial" panose="020B0604020202020204" pitchFamily="34" charset="0"/>
              </a:rPr>
              <a:t>Regularly meet to discuss issues such as:</a:t>
            </a:r>
          </a:p>
          <a:p>
            <a:pPr>
              <a:spcAft>
                <a:spcPts val="800"/>
              </a:spcAft>
            </a:pPr>
            <a:r>
              <a:rPr lang="en-US" sz="2100" dirty="0">
                <a:ea typeface="Calibri" panose="020F0502020204030204" pitchFamily="34" charset="0"/>
                <a:cs typeface="Arial" panose="020B0604020202020204" pitchFamily="34" charset="0"/>
              </a:rPr>
              <a:t>Risk Based Assessment</a:t>
            </a:r>
          </a:p>
          <a:p>
            <a:pPr>
              <a:spcAft>
                <a:spcPts val="800"/>
              </a:spcAft>
            </a:pPr>
            <a:r>
              <a:rPr lang="en-US" sz="2100" dirty="0">
                <a:effectLst/>
                <a:ea typeface="Calibri" panose="020F0502020204030204" pitchFamily="34" charset="0"/>
                <a:cs typeface="Arial" panose="020B0604020202020204" pitchFamily="34" charset="0"/>
              </a:rPr>
              <a:t>Treatment of spouses</a:t>
            </a:r>
            <a:endParaRPr lang="en-US" sz="2100" dirty="0">
              <a:ea typeface="Calibri" panose="020F0502020204030204" pitchFamily="34" charset="0"/>
              <a:cs typeface="Arial" panose="020B0604020202020204" pitchFamily="34" charset="0"/>
            </a:endParaRPr>
          </a:p>
          <a:p>
            <a:pPr>
              <a:spcAft>
                <a:spcPts val="800"/>
              </a:spcAft>
            </a:pPr>
            <a:r>
              <a:rPr lang="en-US" sz="2100" dirty="0">
                <a:effectLst/>
                <a:ea typeface="Calibri" panose="020F0502020204030204" pitchFamily="34" charset="0"/>
                <a:cs typeface="Arial" panose="020B0604020202020204" pitchFamily="34" charset="0"/>
              </a:rPr>
              <a:t>Regulatory reform </a:t>
            </a:r>
            <a:endParaRPr lang="en-US" sz="2100" dirty="0">
              <a:ea typeface="Calibri" panose="020F0502020204030204" pitchFamily="34" charset="0"/>
              <a:cs typeface="Arial" panose="020B0604020202020204" pitchFamily="34" charset="0"/>
            </a:endParaRPr>
          </a:p>
          <a:p>
            <a:pPr>
              <a:spcAft>
                <a:spcPts val="800"/>
              </a:spcAft>
            </a:pPr>
            <a:r>
              <a:rPr lang="en-US" sz="2100" dirty="0">
                <a:effectLst/>
                <a:ea typeface="Calibri" panose="020F0502020204030204" pitchFamily="34" charset="0"/>
                <a:cs typeface="Arial" panose="020B0604020202020204" pitchFamily="34" charset="0"/>
              </a:rPr>
              <a:t>Concerns about fees</a:t>
            </a:r>
          </a:p>
          <a:p>
            <a:pPr>
              <a:spcAft>
                <a:spcPts val="800"/>
              </a:spcAft>
            </a:pPr>
            <a:r>
              <a:rPr lang="en-US" sz="2100" dirty="0">
                <a:effectLst/>
                <a:ea typeface="Calibri" panose="020F0502020204030204" pitchFamily="34" charset="0"/>
                <a:cs typeface="Arial" panose="020B0604020202020204" pitchFamily="34" charset="0"/>
              </a:rPr>
              <a:t>Health History Forms </a:t>
            </a:r>
          </a:p>
          <a:p>
            <a:pPr>
              <a:spcAft>
                <a:spcPts val="800"/>
              </a:spcAft>
            </a:pPr>
            <a:endParaRPr lang="en-US" sz="2100" dirty="0">
              <a:effectLst/>
              <a:ea typeface="Calibri" panose="020F0502020204030204" pitchFamily="34" charset="0"/>
              <a:cs typeface="Arial" panose="020B0604020202020204" pitchFamily="34" charset="0"/>
            </a:endParaRPr>
          </a:p>
          <a:p>
            <a:pPr marL="0" indent="0">
              <a:lnSpc>
                <a:spcPct val="107000"/>
              </a:lnSpc>
              <a:spcAft>
                <a:spcPts val="800"/>
              </a:spcAft>
              <a:buFont typeface="Arial" pitchFamily="34" charset="0"/>
              <a:buNone/>
            </a:pPr>
            <a:r>
              <a:rPr lang="en-US" sz="2200" b="1" dirty="0">
                <a:ea typeface="Calibri" panose="020F0502020204030204" pitchFamily="34" charset="0"/>
                <a:cs typeface="Arial" panose="020B0604020202020204" pitchFamily="34" charset="0"/>
              </a:rPr>
              <a:t>CMTO and Prometric </a:t>
            </a:r>
          </a:p>
          <a:p>
            <a:pPr>
              <a:lnSpc>
                <a:spcPct val="107000"/>
              </a:lnSpc>
              <a:spcAft>
                <a:spcPts val="800"/>
              </a:spcAft>
            </a:pPr>
            <a:r>
              <a:rPr lang="en-US" sz="2100" dirty="0">
                <a:ea typeface="Calibri" panose="020F0502020204030204" pitchFamily="34" charset="0"/>
                <a:cs typeface="Arial" panose="020B0604020202020204" pitchFamily="34" charset="0"/>
              </a:rPr>
              <a:t>Meetings discussing entrance-to-practice exams. </a:t>
            </a:r>
            <a:endParaRPr lang="en-CA" sz="2100" dirty="0">
              <a:ea typeface="Times New Roman" panose="02020603050405020304" pitchFamily="18" charset="0"/>
              <a:cs typeface="Arial" panose="020B0604020202020204" pitchFamily="34" charset="0"/>
            </a:endParaRPr>
          </a:p>
          <a:p>
            <a:pPr>
              <a:spcAft>
                <a:spcPts val="800"/>
              </a:spcAft>
            </a:pPr>
            <a:endParaRPr lang="en-US" sz="2100" dirty="0">
              <a:effectLst/>
              <a:ea typeface="Calibri" panose="020F050202020403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id="{9BA57EA9-A67D-5B40-AE37-01F18D5DDED3}"/>
              </a:ext>
            </a:extLst>
          </p:cNvPr>
          <p:cNvGrpSpPr/>
          <p:nvPr/>
        </p:nvGrpSpPr>
        <p:grpSpPr>
          <a:xfrm>
            <a:off x="152400" y="228600"/>
            <a:ext cx="1778335" cy="838200"/>
            <a:chOff x="3886200" y="6003310"/>
            <a:chExt cx="2413853" cy="1137745"/>
          </a:xfrm>
        </p:grpSpPr>
        <p:sp>
          <p:nvSpPr>
            <p:cNvPr id="16" name="Rectangle 15">
              <a:extLst>
                <a:ext uri="{FF2B5EF4-FFF2-40B4-BE49-F238E27FC236}">
                  <a16:creationId xmlns:a16="http://schemas.microsoft.com/office/drawing/2014/main" id="{F962C2A5-7ABA-6ECE-609F-8D40D310AA8E}"/>
                </a:ext>
              </a:extLst>
            </p:cNvPr>
            <p:cNvSpPr/>
            <p:nvPr/>
          </p:nvSpPr>
          <p:spPr>
            <a:xfrm>
              <a:off x="3886200" y="6003310"/>
              <a:ext cx="2413853" cy="1137745"/>
            </a:xfrm>
            <a:prstGeom prst="rect">
              <a:avLst/>
            </a:prstGeom>
            <a:solidFill>
              <a:srgbClr val="692570"/>
            </a:solidFill>
            <a:ln>
              <a:solidFill>
                <a:srgbClr val="6925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6">
              <a:extLst>
                <a:ext uri="{FF2B5EF4-FFF2-40B4-BE49-F238E27FC236}">
                  <a16:creationId xmlns:a16="http://schemas.microsoft.com/office/drawing/2014/main" id="{4D3BB424-65CF-C35D-FA79-DC9919FB6DBC}"/>
                </a:ext>
              </a:extLst>
            </p:cNvPr>
            <p:cNvPicPr>
              <a:picLocks noChangeAspect="1"/>
            </p:cNvPicPr>
            <p:nvPr/>
          </p:nvPicPr>
          <p:blipFill>
            <a:blip r:embed="rId2"/>
            <a:srcRect t="2870" b="2870"/>
            <a:stretch>
              <a:fillRect/>
            </a:stretch>
          </p:blipFill>
          <p:spPr>
            <a:xfrm>
              <a:off x="3962400" y="6003310"/>
              <a:ext cx="2261453" cy="1137745"/>
            </a:xfrm>
            <a:prstGeom prst="rect">
              <a:avLst/>
            </a:prstGeom>
          </p:spPr>
        </p:pic>
      </p:grpSp>
      <p:sp>
        <p:nvSpPr>
          <p:cNvPr id="5" name="Freeform 3">
            <a:extLst>
              <a:ext uri="{FF2B5EF4-FFF2-40B4-BE49-F238E27FC236}">
                <a16:creationId xmlns:a16="http://schemas.microsoft.com/office/drawing/2014/main" id="{366A3F31-77FB-1A3C-C093-D9090ED733CD}"/>
              </a:ext>
            </a:extLst>
          </p:cNvPr>
          <p:cNvSpPr/>
          <p:nvPr/>
        </p:nvSpPr>
        <p:spPr>
          <a:xfrm rot="5400000" flipH="1">
            <a:off x="7097448" y="4659048"/>
            <a:ext cx="2615600" cy="26967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3">
            <a:extLst>
              <a:ext uri="{FF2B5EF4-FFF2-40B4-BE49-F238E27FC236}">
                <a16:creationId xmlns:a16="http://schemas.microsoft.com/office/drawing/2014/main" id="{01FBFB91-C8E7-5ABF-F6B2-4B0839284EC0}"/>
              </a:ext>
            </a:extLst>
          </p:cNvPr>
          <p:cNvSpPr/>
          <p:nvPr/>
        </p:nvSpPr>
        <p:spPr>
          <a:xfrm rot="5400000" flipH="1">
            <a:off x="7255603" y="550003"/>
            <a:ext cx="658980" cy="67941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3">
            <a:extLst>
              <a:ext uri="{FF2B5EF4-FFF2-40B4-BE49-F238E27FC236}">
                <a16:creationId xmlns:a16="http://schemas.microsoft.com/office/drawing/2014/main" id="{3E693163-6BDB-2C48-9F0A-8C6AC9F7E53E}"/>
              </a:ext>
            </a:extLst>
          </p:cNvPr>
          <p:cNvSpPr/>
          <p:nvPr/>
        </p:nvSpPr>
        <p:spPr>
          <a:xfrm flipH="1">
            <a:off x="7245385" y="-62081"/>
            <a:ext cx="679415" cy="700482"/>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descr="A person holding a tablet&#10;&#10;Description automatically generated with medium confidence">
            <a:extLst>
              <a:ext uri="{FF2B5EF4-FFF2-40B4-BE49-F238E27FC236}">
                <a16:creationId xmlns:a16="http://schemas.microsoft.com/office/drawing/2014/main" id="{AFE1E3FC-5F4C-57FE-4062-F5205F88F2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719" t="1521" r="156" b="-1521"/>
          <a:stretch/>
        </p:blipFill>
        <p:spPr>
          <a:xfrm>
            <a:off x="4648200" y="3033636"/>
            <a:ext cx="4420697" cy="24431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072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5096449-3AAB-1826-36BF-753C456F639E}"/>
              </a:ext>
            </a:extLst>
          </p:cNvPr>
          <p:cNvSpPr/>
          <p:nvPr/>
        </p:nvSpPr>
        <p:spPr>
          <a:xfrm>
            <a:off x="-76200" y="-30331"/>
            <a:ext cx="8001000" cy="1229062"/>
          </a:xfrm>
          <a:prstGeom prst="rect">
            <a:avLst/>
          </a:pr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3A626FB2-87B7-9910-3E51-4EDA2899A032}"/>
              </a:ext>
            </a:extLst>
          </p:cNvPr>
          <p:cNvSpPr>
            <a:spLocks noGrp="1"/>
          </p:cNvSpPr>
          <p:nvPr>
            <p:ph type="title"/>
          </p:nvPr>
        </p:nvSpPr>
        <p:spPr>
          <a:xfrm>
            <a:off x="1066800" y="69850"/>
            <a:ext cx="7315200" cy="1143000"/>
          </a:xfrm>
        </p:spPr>
        <p:txBody>
          <a:bodyPr>
            <a:normAutofit/>
          </a:bodyPr>
          <a:lstStyle/>
          <a:p>
            <a:r>
              <a:rPr lang="en-US" sz="5400" dirty="0">
                <a:solidFill>
                  <a:schemeClr val="bg1"/>
                </a:solidFill>
              </a:rPr>
              <a:t>RMTAO Townhall</a:t>
            </a:r>
            <a:endParaRPr lang="en-CA" sz="5400" dirty="0">
              <a:solidFill>
                <a:schemeClr val="bg1"/>
              </a:solidFill>
            </a:endParaRPr>
          </a:p>
        </p:txBody>
      </p:sp>
      <p:sp>
        <p:nvSpPr>
          <p:cNvPr id="3" name="Content Placeholder 2">
            <a:extLst>
              <a:ext uri="{FF2B5EF4-FFF2-40B4-BE49-F238E27FC236}">
                <a16:creationId xmlns:a16="http://schemas.microsoft.com/office/drawing/2014/main" id="{2FCEF839-E547-A1EE-14E5-A69A3B29339A}"/>
              </a:ext>
            </a:extLst>
          </p:cNvPr>
          <p:cNvSpPr>
            <a:spLocks noGrp="1"/>
          </p:cNvSpPr>
          <p:nvPr>
            <p:ph idx="1"/>
          </p:nvPr>
        </p:nvSpPr>
        <p:spPr>
          <a:xfrm>
            <a:off x="381000" y="1470875"/>
            <a:ext cx="9006840" cy="5310925"/>
          </a:xfrm>
        </p:spPr>
        <p:txBody>
          <a:bodyPr>
            <a:normAutofit/>
          </a:bodyPr>
          <a:lstStyle/>
          <a:p>
            <a:pPr marL="0" indent="0">
              <a:lnSpc>
                <a:spcPct val="107000"/>
              </a:lnSpc>
              <a:spcAft>
                <a:spcPts val="800"/>
              </a:spcAft>
              <a:buNone/>
            </a:pPr>
            <a:r>
              <a:rPr lang="en-US" sz="2200" b="1" dirty="0">
                <a:effectLst/>
                <a:ea typeface="Calibri" panose="020F0502020204030204" pitchFamily="34" charset="0"/>
                <a:cs typeface="Arial" panose="020B0604020202020204" pitchFamily="34" charset="0"/>
              </a:rPr>
              <a:t>WSIB</a:t>
            </a:r>
          </a:p>
          <a:p>
            <a:pPr>
              <a:lnSpc>
                <a:spcPct val="107000"/>
              </a:lnSpc>
              <a:spcAft>
                <a:spcPts val="800"/>
              </a:spcAft>
            </a:pPr>
            <a:r>
              <a:rPr lang="en-US" sz="2200" dirty="0">
                <a:ea typeface="Calibri" panose="020F0502020204030204" pitchFamily="34" charset="0"/>
                <a:cs typeface="Arial" panose="020B0604020202020204" pitchFamily="34" charset="0"/>
              </a:rPr>
              <a:t>Chair of </a:t>
            </a:r>
            <a:r>
              <a:rPr lang="en-US" sz="2200" dirty="0">
                <a:effectLst/>
                <a:ea typeface="Calibri" panose="020F0502020204030204" pitchFamily="34" charset="0"/>
                <a:cs typeface="Arial" panose="020B0604020202020204" pitchFamily="34" charset="0"/>
              </a:rPr>
              <a:t>the Coalition of Health Professions in Auto Insurance </a:t>
            </a:r>
            <a:br>
              <a:rPr lang="en-US" sz="2200" dirty="0">
                <a:effectLst/>
                <a:ea typeface="Calibri" panose="020F0502020204030204" pitchFamily="34" charset="0"/>
                <a:cs typeface="Arial" panose="020B0604020202020204" pitchFamily="34" charset="0"/>
              </a:rPr>
            </a:br>
            <a:r>
              <a:rPr lang="en-US" sz="2200" dirty="0">
                <a:effectLst/>
                <a:ea typeface="Calibri" panose="020F0502020204030204" pitchFamily="34" charset="0"/>
                <a:cs typeface="Arial" panose="020B0604020202020204" pitchFamily="34" charset="0"/>
              </a:rPr>
              <a:t>and the Workplace Safety and Insurance Board (WSIB) Health Professionals Forum.</a:t>
            </a:r>
          </a:p>
          <a:p>
            <a:pPr>
              <a:lnSpc>
                <a:spcPct val="107000"/>
              </a:lnSpc>
              <a:spcAft>
                <a:spcPts val="800"/>
              </a:spcAft>
            </a:pPr>
            <a:r>
              <a:rPr lang="en-US" sz="2200" dirty="0">
                <a:ea typeface="Times New Roman" panose="02020603050405020304" pitchFamily="18" charset="0"/>
                <a:cs typeface="Arial" panose="020B0604020202020204" pitchFamily="34" charset="0"/>
              </a:rPr>
              <a:t>Secured a 4.2% increase in fees, among other reforms.</a:t>
            </a:r>
            <a:endParaRPr lang="en-US" sz="2200" dirty="0">
              <a:effectLst/>
              <a:ea typeface="Times New Roman" panose="02020603050405020304" pitchFamily="18" charset="0"/>
              <a:cs typeface="Arial" panose="020B0604020202020204" pitchFamily="34" charset="0"/>
            </a:endParaRPr>
          </a:p>
          <a:p>
            <a:pPr marL="0" indent="0">
              <a:lnSpc>
                <a:spcPct val="107000"/>
              </a:lnSpc>
              <a:spcAft>
                <a:spcPts val="800"/>
              </a:spcAft>
              <a:buNone/>
            </a:pPr>
            <a:r>
              <a:rPr lang="en-US" sz="2200" b="1" dirty="0">
                <a:effectLst/>
                <a:ea typeface="Calibri" panose="020F0502020204030204" pitchFamily="34" charset="0"/>
                <a:cs typeface="Arial" panose="020B0604020202020204" pitchFamily="34" charset="0"/>
              </a:rPr>
              <a:t>Coalition of Health Professions in Auto Insurance (Auto Coalition)</a:t>
            </a:r>
            <a:endParaRPr lang="en-US" sz="2200" b="1" dirty="0">
              <a:ea typeface="Calibri" panose="020F0502020204030204" pitchFamily="34" charset="0"/>
              <a:cs typeface="Arial" panose="020B0604020202020204" pitchFamily="34" charset="0"/>
            </a:endParaRPr>
          </a:p>
          <a:p>
            <a:pPr>
              <a:lnSpc>
                <a:spcPct val="140000"/>
              </a:lnSpc>
            </a:pPr>
            <a:r>
              <a:rPr lang="en-CA" sz="2200" dirty="0">
                <a:effectLst/>
                <a:ea typeface="Aptos" panose="020B0004020202020204" pitchFamily="34" charset="0"/>
                <a:cs typeface="Aptos" panose="020B0004020202020204" pitchFamily="34" charset="0"/>
              </a:rPr>
              <a:t>After reviewing Health Service Provider Guidelines and Frameworks, the government is committed to ensuring that those injured in auto accidents continue to receive the care they need and that health service providers are compensated appropriately for their services.</a:t>
            </a:r>
          </a:p>
        </p:txBody>
      </p:sp>
      <p:grpSp>
        <p:nvGrpSpPr>
          <p:cNvPr id="17" name="Group 16">
            <a:extLst>
              <a:ext uri="{FF2B5EF4-FFF2-40B4-BE49-F238E27FC236}">
                <a16:creationId xmlns:a16="http://schemas.microsoft.com/office/drawing/2014/main" id="{9BA57EA9-A67D-5B40-AE37-01F18D5DDED3}"/>
              </a:ext>
            </a:extLst>
          </p:cNvPr>
          <p:cNvGrpSpPr/>
          <p:nvPr/>
        </p:nvGrpSpPr>
        <p:grpSpPr>
          <a:xfrm>
            <a:off x="152400" y="228600"/>
            <a:ext cx="1778335" cy="838200"/>
            <a:chOff x="3886200" y="6003310"/>
            <a:chExt cx="2413853" cy="1137745"/>
          </a:xfrm>
        </p:grpSpPr>
        <p:sp>
          <p:nvSpPr>
            <p:cNvPr id="16" name="Rectangle 15">
              <a:extLst>
                <a:ext uri="{FF2B5EF4-FFF2-40B4-BE49-F238E27FC236}">
                  <a16:creationId xmlns:a16="http://schemas.microsoft.com/office/drawing/2014/main" id="{F962C2A5-7ABA-6ECE-609F-8D40D310AA8E}"/>
                </a:ext>
              </a:extLst>
            </p:cNvPr>
            <p:cNvSpPr/>
            <p:nvPr/>
          </p:nvSpPr>
          <p:spPr>
            <a:xfrm>
              <a:off x="3886200" y="6003310"/>
              <a:ext cx="2413853" cy="1137745"/>
            </a:xfrm>
            <a:prstGeom prst="rect">
              <a:avLst/>
            </a:prstGeom>
            <a:solidFill>
              <a:srgbClr val="692570"/>
            </a:solidFill>
            <a:ln>
              <a:solidFill>
                <a:srgbClr val="6925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6">
              <a:extLst>
                <a:ext uri="{FF2B5EF4-FFF2-40B4-BE49-F238E27FC236}">
                  <a16:creationId xmlns:a16="http://schemas.microsoft.com/office/drawing/2014/main" id="{4D3BB424-65CF-C35D-FA79-DC9919FB6DBC}"/>
                </a:ext>
              </a:extLst>
            </p:cNvPr>
            <p:cNvPicPr>
              <a:picLocks noChangeAspect="1"/>
            </p:cNvPicPr>
            <p:nvPr/>
          </p:nvPicPr>
          <p:blipFill>
            <a:blip r:embed="rId2"/>
            <a:srcRect t="2870" b="2870"/>
            <a:stretch>
              <a:fillRect/>
            </a:stretch>
          </p:blipFill>
          <p:spPr>
            <a:xfrm>
              <a:off x="3962400" y="6003310"/>
              <a:ext cx="2261453" cy="1137745"/>
            </a:xfrm>
            <a:prstGeom prst="rect">
              <a:avLst/>
            </a:prstGeom>
          </p:spPr>
        </p:pic>
      </p:grpSp>
      <p:sp>
        <p:nvSpPr>
          <p:cNvPr id="5" name="Freeform 3">
            <a:extLst>
              <a:ext uri="{FF2B5EF4-FFF2-40B4-BE49-F238E27FC236}">
                <a16:creationId xmlns:a16="http://schemas.microsoft.com/office/drawing/2014/main" id="{366A3F31-77FB-1A3C-C093-D9090ED733CD}"/>
              </a:ext>
            </a:extLst>
          </p:cNvPr>
          <p:cNvSpPr/>
          <p:nvPr/>
        </p:nvSpPr>
        <p:spPr>
          <a:xfrm rot="5400000" flipH="1">
            <a:off x="7097448" y="4659048"/>
            <a:ext cx="2615600" cy="26967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3">
            <a:extLst>
              <a:ext uri="{FF2B5EF4-FFF2-40B4-BE49-F238E27FC236}">
                <a16:creationId xmlns:a16="http://schemas.microsoft.com/office/drawing/2014/main" id="{01FBFB91-C8E7-5ABF-F6B2-4B0839284EC0}"/>
              </a:ext>
            </a:extLst>
          </p:cNvPr>
          <p:cNvSpPr/>
          <p:nvPr/>
        </p:nvSpPr>
        <p:spPr>
          <a:xfrm rot="5400000" flipH="1">
            <a:off x="7255603" y="550003"/>
            <a:ext cx="658980" cy="67941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3">
            <a:extLst>
              <a:ext uri="{FF2B5EF4-FFF2-40B4-BE49-F238E27FC236}">
                <a16:creationId xmlns:a16="http://schemas.microsoft.com/office/drawing/2014/main" id="{3E693163-6BDB-2C48-9F0A-8C6AC9F7E53E}"/>
              </a:ext>
            </a:extLst>
          </p:cNvPr>
          <p:cNvSpPr/>
          <p:nvPr/>
        </p:nvSpPr>
        <p:spPr>
          <a:xfrm flipH="1">
            <a:off x="7245385" y="-62081"/>
            <a:ext cx="679415" cy="700482"/>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8666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5096449-3AAB-1826-36BF-753C456F639E}"/>
              </a:ext>
            </a:extLst>
          </p:cNvPr>
          <p:cNvSpPr/>
          <p:nvPr/>
        </p:nvSpPr>
        <p:spPr>
          <a:xfrm>
            <a:off x="-76200" y="-30331"/>
            <a:ext cx="8001000" cy="1229062"/>
          </a:xfrm>
          <a:prstGeom prst="rect">
            <a:avLst/>
          </a:pr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3A626FB2-87B7-9910-3E51-4EDA2899A032}"/>
              </a:ext>
            </a:extLst>
          </p:cNvPr>
          <p:cNvSpPr>
            <a:spLocks noGrp="1"/>
          </p:cNvSpPr>
          <p:nvPr>
            <p:ph type="title"/>
          </p:nvPr>
        </p:nvSpPr>
        <p:spPr>
          <a:xfrm>
            <a:off x="1066800" y="69850"/>
            <a:ext cx="7315200" cy="1143000"/>
          </a:xfrm>
        </p:spPr>
        <p:txBody>
          <a:bodyPr>
            <a:normAutofit/>
          </a:bodyPr>
          <a:lstStyle/>
          <a:p>
            <a:r>
              <a:rPr lang="en-US" sz="5400" dirty="0">
                <a:solidFill>
                  <a:schemeClr val="bg1"/>
                </a:solidFill>
              </a:rPr>
              <a:t>RMTAO Townhall</a:t>
            </a:r>
            <a:endParaRPr lang="en-CA" sz="5400" dirty="0">
              <a:solidFill>
                <a:schemeClr val="bg1"/>
              </a:solidFill>
            </a:endParaRPr>
          </a:p>
        </p:txBody>
      </p:sp>
      <p:sp>
        <p:nvSpPr>
          <p:cNvPr id="3" name="Content Placeholder 2">
            <a:extLst>
              <a:ext uri="{FF2B5EF4-FFF2-40B4-BE49-F238E27FC236}">
                <a16:creationId xmlns:a16="http://schemas.microsoft.com/office/drawing/2014/main" id="{2FCEF839-E547-A1EE-14E5-A69A3B29339A}"/>
              </a:ext>
            </a:extLst>
          </p:cNvPr>
          <p:cNvSpPr>
            <a:spLocks noGrp="1"/>
          </p:cNvSpPr>
          <p:nvPr>
            <p:ph idx="1"/>
          </p:nvPr>
        </p:nvSpPr>
        <p:spPr>
          <a:xfrm>
            <a:off x="381000" y="1371600"/>
            <a:ext cx="6096000" cy="5642544"/>
          </a:xfrm>
        </p:spPr>
        <p:txBody>
          <a:bodyPr>
            <a:normAutofit/>
          </a:bodyPr>
          <a:lstStyle/>
          <a:p>
            <a:pPr marL="0" indent="0">
              <a:lnSpc>
                <a:spcPct val="107000"/>
              </a:lnSpc>
              <a:spcAft>
                <a:spcPts val="800"/>
              </a:spcAft>
              <a:buNone/>
            </a:pPr>
            <a:r>
              <a:rPr lang="en-US" sz="2100" b="1" dirty="0">
                <a:effectLst/>
                <a:ea typeface="Calibri" panose="020F0502020204030204" pitchFamily="34" charset="0"/>
                <a:cs typeface="Arial" panose="020B0604020202020204" pitchFamily="34" charset="0"/>
              </a:rPr>
              <a:t>HST exemption </a:t>
            </a:r>
          </a:p>
          <a:p>
            <a:pPr>
              <a:lnSpc>
                <a:spcPct val="107000"/>
              </a:lnSpc>
              <a:spcAft>
                <a:spcPts val="800"/>
              </a:spcAft>
            </a:pPr>
            <a:r>
              <a:rPr lang="en-CA" sz="2000" kern="100" dirty="0">
                <a:ea typeface="Calibri" panose="020F0502020204030204" pitchFamily="34" charset="0"/>
                <a:cs typeface="Arial" panose="020B0604020202020204" pitchFamily="34" charset="0"/>
              </a:rPr>
              <a:t>Unfortunately, the </a:t>
            </a:r>
            <a:r>
              <a:rPr lang="en-CA" sz="2000" kern="100" dirty="0">
                <a:effectLst/>
                <a:ea typeface="Calibri" panose="020F0502020204030204" pitchFamily="34" charset="0"/>
                <a:cs typeface="Arial" panose="020B0604020202020204" pitchFamily="34" charset="0"/>
              </a:rPr>
              <a:t>April16, 2024 Federal Budget did not include provisions to exempt massage therapy from collecting and remitting HST/GST.</a:t>
            </a:r>
          </a:p>
          <a:p>
            <a:pPr>
              <a:lnSpc>
                <a:spcPct val="107000"/>
              </a:lnSpc>
              <a:spcAft>
                <a:spcPts val="800"/>
              </a:spcAft>
            </a:pPr>
            <a:r>
              <a:rPr lang="en-US" sz="2000" dirty="0">
                <a:ea typeface="Calibri" panose="020F0502020204030204" pitchFamily="34" charset="0"/>
                <a:cs typeface="Arial" panose="020B0604020202020204" pitchFamily="34" charset="0"/>
              </a:rPr>
              <a:t>The RMTAO and the CMTA have made hundreds </a:t>
            </a:r>
            <a:r>
              <a:rPr lang="en-CA" sz="2000" dirty="0">
                <a:effectLst/>
                <a:ea typeface="Calibri" panose="020F0502020204030204" pitchFamily="34" charset="0"/>
                <a:cs typeface="Arial" panose="020B0604020202020204" pitchFamily="34" charset="0"/>
              </a:rPr>
              <a:t>of meetings, emails, letters, phone call and texts</a:t>
            </a:r>
            <a:r>
              <a:rPr lang="en-US" sz="2000" dirty="0">
                <a:ea typeface="Calibri" panose="020F0502020204030204" pitchFamily="34" charset="0"/>
                <a:cs typeface="Arial" panose="020B0604020202020204" pitchFamily="34" charset="0"/>
              </a:rPr>
              <a:t> and many politicians across Canada have been supportive.</a:t>
            </a:r>
            <a:endParaRPr lang="en-US" sz="2000" dirty="0">
              <a:effectLst/>
              <a:ea typeface="Calibri" panose="020F0502020204030204" pitchFamily="34" charset="0"/>
              <a:cs typeface="Arial" panose="020B0604020202020204" pitchFamily="34" charset="0"/>
            </a:endParaRPr>
          </a:p>
          <a:p>
            <a:r>
              <a:rPr lang="en-US" sz="2000" dirty="0">
                <a:effectLst/>
                <a:ea typeface="Arial Unicode MS"/>
                <a:cs typeface="Arial" panose="020B0604020202020204" pitchFamily="34" charset="0"/>
              </a:rPr>
              <a:t>A petition circulated from December 11, 2023, to April 9, 2024 garnered 18,382 signatures from across Canada, in support of HST/GST exemption.</a:t>
            </a:r>
            <a:endParaRPr lang="en-CA" sz="2000" dirty="0">
              <a:effectLst/>
              <a:ea typeface="Arial Unicode MS"/>
              <a:cs typeface="Arial" panose="020B0604020202020204" pitchFamily="34" charset="0"/>
            </a:endParaRPr>
          </a:p>
          <a:p>
            <a:pPr>
              <a:lnSpc>
                <a:spcPct val="107000"/>
              </a:lnSpc>
              <a:spcAft>
                <a:spcPts val="800"/>
              </a:spcAft>
            </a:pPr>
            <a:r>
              <a:rPr lang="en-CA" sz="2000" dirty="0">
                <a:effectLst/>
                <a:ea typeface="Calibri" panose="020F0502020204030204" pitchFamily="34" charset="0"/>
                <a:cs typeface="Arial" panose="020B0604020202020204" pitchFamily="34" charset="0"/>
              </a:rPr>
              <a:t>While we are disappointed with the lack of action, the RMTAO remains steadfast in our efforts to gain exemption</a:t>
            </a:r>
            <a:r>
              <a:rPr lang="en-CA" sz="2000" dirty="0">
                <a:effectLst/>
                <a:ea typeface="Calibri" panose="020F0502020204030204" pitchFamily="34" charset="0"/>
                <a:cs typeface="Times New Roman" panose="02020603050405020304" pitchFamily="18" charset="0"/>
              </a:rPr>
              <a:t>.</a:t>
            </a:r>
          </a:p>
        </p:txBody>
      </p:sp>
      <p:grpSp>
        <p:nvGrpSpPr>
          <p:cNvPr id="17" name="Group 16">
            <a:extLst>
              <a:ext uri="{FF2B5EF4-FFF2-40B4-BE49-F238E27FC236}">
                <a16:creationId xmlns:a16="http://schemas.microsoft.com/office/drawing/2014/main" id="{9BA57EA9-A67D-5B40-AE37-01F18D5DDED3}"/>
              </a:ext>
            </a:extLst>
          </p:cNvPr>
          <p:cNvGrpSpPr/>
          <p:nvPr/>
        </p:nvGrpSpPr>
        <p:grpSpPr>
          <a:xfrm>
            <a:off x="152400" y="228600"/>
            <a:ext cx="1778335" cy="838200"/>
            <a:chOff x="3886200" y="6003310"/>
            <a:chExt cx="2413853" cy="1137745"/>
          </a:xfrm>
        </p:grpSpPr>
        <p:sp>
          <p:nvSpPr>
            <p:cNvPr id="16" name="Rectangle 15">
              <a:extLst>
                <a:ext uri="{FF2B5EF4-FFF2-40B4-BE49-F238E27FC236}">
                  <a16:creationId xmlns:a16="http://schemas.microsoft.com/office/drawing/2014/main" id="{F962C2A5-7ABA-6ECE-609F-8D40D310AA8E}"/>
                </a:ext>
              </a:extLst>
            </p:cNvPr>
            <p:cNvSpPr/>
            <p:nvPr/>
          </p:nvSpPr>
          <p:spPr>
            <a:xfrm>
              <a:off x="3886200" y="6003310"/>
              <a:ext cx="2413853" cy="1137745"/>
            </a:xfrm>
            <a:prstGeom prst="rect">
              <a:avLst/>
            </a:prstGeom>
            <a:solidFill>
              <a:srgbClr val="692570"/>
            </a:solidFill>
            <a:ln>
              <a:solidFill>
                <a:srgbClr val="6925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6">
              <a:extLst>
                <a:ext uri="{FF2B5EF4-FFF2-40B4-BE49-F238E27FC236}">
                  <a16:creationId xmlns:a16="http://schemas.microsoft.com/office/drawing/2014/main" id="{4D3BB424-65CF-C35D-FA79-DC9919FB6DBC}"/>
                </a:ext>
              </a:extLst>
            </p:cNvPr>
            <p:cNvPicPr>
              <a:picLocks noChangeAspect="1"/>
            </p:cNvPicPr>
            <p:nvPr/>
          </p:nvPicPr>
          <p:blipFill>
            <a:blip r:embed="rId2"/>
            <a:srcRect t="2870" b="2870"/>
            <a:stretch>
              <a:fillRect/>
            </a:stretch>
          </p:blipFill>
          <p:spPr>
            <a:xfrm>
              <a:off x="3962400" y="6003310"/>
              <a:ext cx="2261453" cy="1137745"/>
            </a:xfrm>
            <a:prstGeom prst="rect">
              <a:avLst/>
            </a:prstGeom>
          </p:spPr>
        </p:pic>
      </p:grpSp>
      <p:sp>
        <p:nvSpPr>
          <p:cNvPr id="5" name="Freeform 3">
            <a:extLst>
              <a:ext uri="{FF2B5EF4-FFF2-40B4-BE49-F238E27FC236}">
                <a16:creationId xmlns:a16="http://schemas.microsoft.com/office/drawing/2014/main" id="{366A3F31-77FB-1A3C-C093-D9090ED733CD}"/>
              </a:ext>
            </a:extLst>
          </p:cNvPr>
          <p:cNvSpPr/>
          <p:nvPr/>
        </p:nvSpPr>
        <p:spPr>
          <a:xfrm rot="5400000" flipH="1">
            <a:off x="7097448" y="4659048"/>
            <a:ext cx="2615600" cy="26967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3">
            <a:extLst>
              <a:ext uri="{FF2B5EF4-FFF2-40B4-BE49-F238E27FC236}">
                <a16:creationId xmlns:a16="http://schemas.microsoft.com/office/drawing/2014/main" id="{01FBFB91-C8E7-5ABF-F6B2-4B0839284EC0}"/>
              </a:ext>
            </a:extLst>
          </p:cNvPr>
          <p:cNvSpPr/>
          <p:nvPr/>
        </p:nvSpPr>
        <p:spPr>
          <a:xfrm rot="5400000" flipH="1">
            <a:off x="7255603" y="550003"/>
            <a:ext cx="658980" cy="67941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3">
            <a:extLst>
              <a:ext uri="{FF2B5EF4-FFF2-40B4-BE49-F238E27FC236}">
                <a16:creationId xmlns:a16="http://schemas.microsoft.com/office/drawing/2014/main" id="{3E693163-6BDB-2C48-9F0A-8C6AC9F7E53E}"/>
              </a:ext>
            </a:extLst>
          </p:cNvPr>
          <p:cNvSpPr/>
          <p:nvPr/>
        </p:nvSpPr>
        <p:spPr>
          <a:xfrm flipH="1">
            <a:off x="7245385" y="-62081"/>
            <a:ext cx="679415" cy="700482"/>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descr="A calculator and a pen on a piece of paper&#10;&#10;Description automatically generated with medium confidence">
            <a:extLst>
              <a:ext uri="{FF2B5EF4-FFF2-40B4-BE49-F238E27FC236}">
                <a16:creationId xmlns:a16="http://schemas.microsoft.com/office/drawing/2014/main" id="{04C19C1D-9777-BB88-640A-9825145EB1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7" r="3052"/>
          <a:stretch/>
        </p:blipFill>
        <p:spPr>
          <a:xfrm>
            <a:off x="6482080" y="3505200"/>
            <a:ext cx="3135199" cy="2004577"/>
          </a:xfrm>
          <a:prstGeom prst="rect">
            <a:avLst/>
          </a:prstGeom>
          <a:ln w="19050">
            <a:solidFill>
              <a:srgbClr val="69257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849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5096449-3AAB-1826-36BF-753C456F639E}"/>
              </a:ext>
            </a:extLst>
          </p:cNvPr>
          <p:cNvSpPr/>
          <p:nvPr/>
        </p:nvSpPr>
        <p:spPr>
          <a:xfrm>
            <a:off x="-76200" y="-30331"/>
            <a:ext cx="8001000" cy="1229062"/>
          </a:xfrm>
          <a:prstGeom prst="rect">
            <a:avLst/>
          </a:pr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3A626FB2-87B7-9910-3E51-4EDA2899A032}"/>
              </a:ext>
            </a:extLst>
          </p:cNvPr>
          <p:cNvSpPr>
            <a:spLocks noGrp="1"/>
          </p:cNvSpPr>
          <p:nvPr>
            <p:ph type="title"/>
          </p:nvPr>
        </p:nvSpPr>
        <p:spPr>
          <a:xfrm>
            <a:off x="1066800" y="69850"/>
            <a:ext cx="7315200" cy="1143000"/>
          </a:xfrm>
        </p:spPr>
        <p:txBody>
          <a:bodyPr>
            <a:normAutofit/>
          </a:bodyPr>
          <a:lstStyle/>
          <a:p>
            <a:r>
              <a:rPr lang="en-US" sz="5400" dirty="0">
                <a:solidFill>
                  <a:schemeClr val="bg1"/>
                </a:solidFill>
              </a:rPr>
              <a:t>RMTAO Townhall</a:t>
            </a:r>
            <a:endParaRPr lang="en-CA" sz="5400" dirty="0">
              <a:solidFill>
                <a:schemeClr val="bg1"/>
              </a:solidFill>
            </a:endParaRPr>
          </a:p>
        </p:txBody>
      </p:sp>
      <p:sp>
        <p:nvSpPr>
          <p:cNvPr id="3" name="Content Placeholder 2">
            <a:extLst>
              <a:ext uri="{FF2B5EF4-FFF2-40B4-BE49-F238E27FC236}">
                <a16:creationId xmlns:a16="http://schemas.microsoft.com/office/drawing/2014/main" id="{2FCEF839-E547-A1EE-14E5-A69A3B29339A}"/>
              </a:ext>
            </a:extLst>
          </p:cNvPr>
          <p:cNvSpPr>
            <a:spLocks noGrp="1"/>
          </p:cNvSpPr>
          <p:nvPr>
            <p:ph idx="1"/>
          </p:nvPr>
        </p:nvSpPr>
        <p:spPr>
          <a:xfrm>
            <a:off x="381000" y="1371600"/>
            <a:ext cx="9006840" cy="5761288"/>
          </a:xfrm>
        </p:spPr>
        <p:txBody>
          <a:bodyPr>
            <a:normAutofit/>
          </a:bodyPr>
          <a:lstStyle/>
          <a:p>
            <a:pPr marL="0" indent="0">
              <a:lnSpc>
                <a:spcPct val="107000"/>
              </a:lnSpc>
              <a:spcAft>
                <a:spcPts val="800"/>
              </a:spcAft>
              <a:buNone/>
            </a:pPr>
            <a:r>
              <a:rPr lang="en-US" sz="2100" b="1" dirty="0">
                <a:latin typeface="+mj-lt"/>
                <a:ea typeface="Calibri" panose="020F0502020204030204" pitchFamily="34" charset="0"/>
                <a:cs typeface="Arial" panose="020B0604020202020204" pitchFamily="34" charset="0"/>
              </a:rPr>
              <a:t>HS</a:t>
            </a:r>
            <a:r>
              <a:rPr lang="en-US" sz="2100" b="1" dirty="0">
                <a:effectLst/>
                <a:latin typeface="+mj-lt"/>
                <a:ea typeface="Calibri" panose="020F0502020204030204" pitchFamily="34" charset="0"/>
                <a:cs typeface="Arial" panose="020B0604020202020204" pitchFamily="34" charset="0"/>
              </a:rPr>
              <a:t>T</a:t>
            </a:r>
            <a:r>
              <a:rPr lang="en-US" sz="2100" b="1" dirty="0">
                <a:effectLst/>
                <a:ea typeface="Calibri" panose="020F0502020204030204" pitchFamily="34" charset="0"/>
                <a:cs typeface="Arial" panose="020B0604020202020204" pitchFamily="34" charset="0"/>
              </a:rPr>
              <a:t> tax exemption cont. </a:t>
            </a:r>
          </a:p>
          <a:p>
            <a:pPr>
              <a:lnSpc>
                <a:spcPct val="107000"/>
              </a:lnSpc>
              <a:spcAft>
                <a:spcPts val="800"/>
              </a:spcAft>
            </a:pPr>
            <a:r>
              <a:rPr lang="en-CA" sz="2000" dirty="0">
                <a:ea typeface="Calibri" panose="020F0502020204030204" pitchFamily="34" charset="0"/>
                <a:cs typeface="Arial" panose="020B0604020202020204" pitchFamily="34" charset="0"/>
              </a:rPr>
              <a:t>We have been in touch with the Ministry of Finance who </a:t>
            </a:r>
            <a:r>
              <a:rPr lang="en-CA" sz="2000" dirty="0">
                <a:effectLst/>
                <a:ea typeface="Times New Roman" panose="02020603050405020304" pitchFamily="18" charset="0"/>
                <a:cs typeface="Arial" panose="020B0604020202020204" pitchFamily="34" charset="0"/>
              </a:rPr>
              <a:t>are willing to talk about the HST proposal in the lead up to the Fall  Economic Statement in November and the 2025 Budget.</a:t>
            </a:r>
          </a:p>
          <a:p>
            <a:pPr>
              <a:lnSpc>
                <a:spcPct val="107000"/>
              </a:lnSpc>
              <a:spcAft>
                <a:spcPts val="800"/>
              </a:spcAft>
            </a:pPr>
            <a:r>
              <a:rPr lang="en-CA" sz="2000" dirty="0">
                <a:effectLst/>
                <a:ea typeface="Calibri" panose="020F0502020204030204" pitchFamily="34" charset="0"/>
                <a:cs typeface="Arial" panose="020B0604020202020204" pitchFamily="34" charset="0"/>
              </a:rPr>
              <a:t>We have reached out to national and provincial media and will continue to press the government for an exemption to be included this fall. </a:t>
            </a:r>
          </a:p>
          <a:p>
            <a:pPr>
              <a:lnSpc>
                <a:spcPct val="107000"/>
              </a:lnSpc>
              <a:spcAft>
                <a:spcPts val="800"/>
              </a:spcAft>
            </a:pPr>
            <a:r>
              <a:rPr lang="en-CA" sz="2000" dirty="0">
                <a:effectLst/>
                <a:ea typeface="Calibri" panose="020F0502020204030204" pitchFamily="34" charset="0"/>
                <a:cs typeface="Arial" panose="020B0604020202020204" pitchFamily="34" charset="0"/>
              </a:rPr>
              <a:t>If need be, we will also make HST exemption an issue for the next federal election mandated on or before October 2026.</a:t>
            </a:r>
            <a:endParaRPr lang="en-CA" sz="2000" dirty="0">
              <a:effectLst/>
              <a:ea typeface="Times New Roman" panose="02020603050405020304" pitchFamily="18" charset="0"/>
              <a:cs typeface="Arial" panose="020B0604020202020204" pitchFamily="34" charset="0"/>
            </a:endParaRPr>
          </a:p>
        </p:txBody>
      </p:sp>
      <p:grpSp>
        <p:nvGrpSpPr>
          <p:cNvPr id="17" name="Group 16">
            <a:extLst>
              <a:ext uri="{FF2B5EF4-FFF2-40B4-BE49-F238E27FC236}">
                <a16:creationId xmlns:a16="http://schemas.microsoft.com/office/drawing/2014/main" id="{9BA57EA9-A67D-5B40-AE37-01F18D5DDED3}"/>
              </a:ext>
            </a:extLst>
          </p:cNvPr>
          <p:cNvGrpSpPr/>
          <p:nvPr/>
        </p:nvGrpSpPr>
        <p:grpSpPr>
          <a:xfrm>
            <a:off x="152400" y="228600"/>
            <a:ext cx="1778335" cy="838200"/>
            <a:chOff x="3886200" y="6003310"/>
            <a:chExt cx="2413853" cy="1137745"/>
          </a:xfrm>
        </p:grpSpPr>
        <p:sp>
          <p:nvSpPr>
            <p:cNvPr id="16" name="Rectangle 15">
              <a:extLst>
                <a:ext uri="{FF2B5EF4-FFF2-40B4-BE49-F238E27FC236}">
                  <a16:creationId xmlns:a16="http://schemas.microsoft.com/office/drawing/2014/main" id="{F962C2A5-7ABA-6ECE-609F-8D40D310AA8E}"/>
                </a:ext>
              </a:extLst>
            </p:cNvPr>
            <p:cNvSpPr/>
            <p:nvPr/>
          </p:nvSpPr>
          <p:spPr>
            <a:xfrm>
              <a:off x="3886200" y="6003310"/>
              <a:ext cx="2413853" cy="1137745"/>
            </a:xfrm>
            <a:prstGeom prst="rect">
              <a:avLst/>
            </a:prstGeom>
            <a:solidFill>
              <a:srgbClr val="692570"/>
            </a:solidFill>
            <a:ln>
              <a:solidFill>
                <a:srgbClr val="6925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6">
              <a:extLst>
                <a:ext uri="{FF2B5EF4-FFF2-40B4-BE49-F238E27FC236}">
                  <a16:creationId xmlns:a16="http://schemas.microsoft.com/office/drawing/2014/main" id="{4D3BB424-65CF-C35D-FA79-DC9919FB6DBC}"/>
                </a:ext>
              </a:extLst>
            </p:cNvPr>
            <p:cNvPicPr>
              <a:picLocks noChangeAspect="1"/>
            </p:cNvPicPr>
            <p:nvPr/>
          </p:nvPicPr>
          <p:blipFill>
            <a:blip r:embed="rId2"/>
            <a:srcRect t="2870" b="2870"/>
            <a:stretch>
              <a:fillRect/>
            </a:stretch>
          </p:blipFill>
          <p:spPr>
            <a:xfrm>
              <a:off x="3962400" y="6003310"/>
              <a:ext cx="2261453" cy="1137745"/>
            </a:xfrm>
            <a:prstGeom prst="rect">
              <a:avLst/>
            </a:prstGeom>
          </p:spPr>
        </p:pic>
      </p:grpSp>
      <p:sp>
        <p:nvSpPr>
          <p:cNvPr id="5" name="Freeform 3">
            <a:extLst>
              <a:ext uri="{FF2B5EF4-FFF2-40B4-BE49-F238E27FC236}">
                <a16:creationId xmlns:a16="http://schemas.microsoft.com/office/drawing/2014/main" id="{366A3F31-77FB-1A3C-C093-D9090ED733CD}"/>
              </a:ext>
            </a:extLst>
          </p:cNvPr>
          <p:cNvSpPr/>
          <p:nvPr/>
        </p:nvSpPr>
        <p:spPr>
          <a:xfrm rot="5400000" flipH="1">
            <a:off x="7097448" y="4659048"/>
            <a:ext cx="2615600" cy="26967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3">
            <a:extLst>
              <a:ext uri="{FF2B5EF4-FFF2-40B4-BE49-F238E27FC236}">
                <a16:creationId xmlns:a16="http://schemas.microsoft.com/office/drawing/2014/main" id="{01FBFB91-C8E7-5ABF-F6B2-4B0839284EC0}"/>
              </a:ext>
            </a:extLst>
          </p:cNvPr>
          <p:cNvSpPr/>
          <p:nvPr/>
        </p:nvSpPr>
        <p:spPr>
          <a:xfrm rot="5400000" flipH="1">
            <a:off x="7255603" y="550003"/>
            <a:ext cx="658980" cy="67941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3">
            <a:extLst>
              <a:ext uri="{FF2B5EF4-FFF2-40B4-BE49-F238E27FC236}">
                <a16:creationId xmlns:a16="http://schemas.microsoft.com/office/drawing/2014/main" id="{3E693163-6BDB-2C48-9F0A-8C6AC9F7E53E}"/>
              </a:ext>
            </a:extLst>
          </p:cNvPr>
          <p:cNvSpPr/>
          <p:nvPr/>
        </p:nvSpPr>
        <p:spPr>
          <a:xfrm flipH="1">
            <a:off x="7245385" y="-62081"/>
            <a:ext cx="679415" cy="700482"/>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descr="Worker using calculator">
            <a:extLst>
              <a:ext uri="{FF2B5EF4-FFF2-40B4-BE49-F238E27FC236}">
                <a16:creationId xmlns:a16="http://schemas.microsoft.com/office/drawing/2014/main" id="{CA0404DA-D966-CA03-A31D-C4ECAE0A21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077" t="6553" r="2549"/>
          <a:stretch/>
        </p:blipFill>
        <p:spPr>
          <a:xfrm>
            <a:off x="3267962" y="4648200"/>
            <a:ext cx="2980437" cy="2676268"/>
          </a:xfrm>
          <a:prstGeom prst="rect">
            <a:avLst/>
          </a:prstGeom>
          <a:ln w="19050">
            <a:solidFill>
              <a:srgbClr val="69257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9722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5096449-3AAB-1826-36BF-753C456F639E}"/>
              </a:ext>
            </a:extLst>
          </p:cNvPr>
          <p:cNvSpPr/>
          <p:nvPr/>
        </p:nvSpPr>
        <p:spPr>
          <a:xfrm>
            <a:off x="-76200" y="-30331"/>
            <a:ext cx="8001000" cy="1229062"/>
          </a:xfrm>
          <a:prstGeom prst="rect">
            <a:avLst/>
          </a:pr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3A626FB2-87B7-9910-3E51-4EDA2899A032}"/>
              </a:ext>
            </a:extLst>
          </p:cNvPr>
          <p:cNvSpPr>
            <a:spLocks noGrp="1"/>
          </p:cNvSpPr>
          <p:nvPr>
            <p:ph type="title"/>
          </p:nvPr>
        </p:nvSpPr>
        <p:spPr>
          <a:xfrm>
            <a:off x="1066800" y="69850"/>
            <a:ext cx="7315200" cy="1143000"/>
          </a:xfrm>
        </p:spPr>
        <p:txBody>
          <a:bodyPr>
            <a:normAutofit/>
          </a:bodyPr>
          <a:lstStyle/>
          <a:p>
            <a:r>
              <a:rPr lang="en-US" sz="5400" dirty="0">
                <a:solidFill>
                  <a:schemeClr val="bg1"/>
                </a:solidFill>
              </a:rPr>
              <a:t>RMTAO Townhall</a:t>
            </a:r>
            <a:endParaRPr lang="en-CA" sz="5400" dirty="0">
              <a:solidFill>
                <a:schemeClr val="bg1"/>
              </a:solidFill>
            </a:endParaRPr>
          </a:p>
        </p:txBody>
      </p:sp>
      <p:sp>
        <p:nvSpPr>
          <p:cNvPr id="3" name="Content Placeholder 2">
            <a:extLst>
              <a:ext uri="{FF2B5EF4-FFF2-40B4-BE49-F238E27FC236}">
                <a16:creationId xmlns:a16="http://schemas.microsoft.com/office/drawing/2014/main" id="{2FCEF839-E547-A1EE-14E5-A69A3B29339A}"/>
              </a:ext>
            </a:extLst>
          </p:cNvPr>
          <p:cNvSpPr>
            <a:spLocks noGrp="1"/>
          </p:cNvSpPr>
          <p:nvPr>
            <p:ph idx="1"/>
          </p:nvPr>
        </p:nvSpPr>
        <p:spPr>
          <a:xfrm>
            <a:off x="381000" y="1484062"/>
            <a:ext cx="9006840" cy="5310925"/>
          </a:xfrm>
        </p:spPr>
        <p:txBody>
          <a:bodyPr>
            <a:normAutofit/>
          </a:bodyPr>
          <a:lstStyle/>
          <a:p>
            <a:pPr marL="0" indent="0">
              <a:lnSpc>
                <a:spcPct val="107000"/>
              </a:lnSpc>
              <a:spcAft>
                <a:spcPts val="800"/>
              </a:spcAft>
              <a:buNone/>
            </a:pPr>
            <a:r>
              <a:rPr lang="en-US" sz="2100" b="1" dirty="0">
                <a:effectLst/>
                <a:ea typeface="Calibri" panose="020F0502020204030204" pitchFamily="34" charset="0"/>
                <a:cs typeface="Arial" panose="020B0604020202020204" pitchFamily="34" charset="0"/>
              </a:rPr>
              <a:t>RMTAO Focus </a:t>
            </a:r>
          </a:p>
          <a:p>
            <a:pPr marL="0" indent="0">
              <a:lnSpc>
                <a:spcPct val="107000"/>
              </a:lnSpc>
              <a:spcAft>
                <a:spcPts val="800"/>
              </a:spcAft>
              <a:buNone/>
            </a:pPr>
            <a:r>
              <a:rPr lang="en-US" sz="2100" dirty="0">
                <a:effectLst/>
                <a:ea typeface="Calibri" panose="020F0502020204030204" pitchFamily="34" charset="0"/>
                <a:cs typeface="Arial" panose="020B0604020202020204" pitchFamily="34" charset="0"/>
              </a:rPr>
              <a:t>Our focus is to make it easier for RMTs to do their very important jobs. This can be achieved by:</a:t>
            </a:r>
          </a:p>
          <a:p>
            <a:pPr lvl="1">
              <a:lnSpc>
                <a:spcPct val="107000"/>
              </a:lnSpc>
              <a:spcAft>
                <a:spcPts val="800"/>
              </a:spcAft>
              <a:buFont typeface="Arial" panose="020B0604020202020204" pitchFamily="34" charset="0"/>
              <a:buChar char="•"/>
            </a:pPr>
            <a:r>
              <a:rPr lang="en-US" sz="2100" dirty="0">
                <a:ea typeface="Calibri" panose="020F0502020204030204" pitchFamily="34" charset="0"/>
                <a:cs typeface="Arial" panose="020B0604020202020204" pitchFamily="34" charset="0"/>
              </a:rPr>
              <a:t>S</a:t>
            </a:r>
            <a:r>
              <a:rPr lang="en-US" sz="2100" dirty="0">
                <a:effectLst/>
                <a:ea typeface="Calibri" panose="020F0502020204030204" pitchFamily="34" charset="0"/>
                <a:cs typeface="Arial" panose="020B0604020202020204" pitchFamily="34" charset="0"/>
              </a:rPr>
              <a:t>preading the word about the diverse benefits of massage therapy through all of our channels. </a:t>
            </a:r>
          </a:p>
          <a:p>
            <a:pPr lvl="1">
              <a:lnSpc>
                <a:spcPct val="107000"/>
              </a:lnSpc>
              <a:spcAft>
                <a:spcPts val="800"/>
              </a:spcAft>
              <a:buFont typeface="Arial" panose="020B0604020202020204" pitchFamily="34" charset="0"/>
              <a:buChar char="•"/>
            </a:pPr>
            <a:r>
              <a:rPr lang="en-US" sz="2100" dirty="0">
                <a:ea typeface="Calibri" panose="020F0502020204030204" pitchFamily="34" charset="0"/>
                <a:cs typeface="Arial" panose="020B0604020202020204" pitchFamily="34" charset="0"/>
              </a:rPr>
              <a:t>A</a:t>
            </a:r>
            <a:r>
              <a:rPr lang="en-US" sz="2100" dirty="0">
                <a:effectLst/>
                <a:ea typeface="Calibri" panose="020F0502020204030204" pitchFamily="34" charset="0"/>
                <a:cs typeface="Arial" panose="020B0604020202020204" pitchFamily="34" charset="0"/>
              </a:rPr>
              <a:t>dvocacy to ensure that RMTs are included in all relevant areas of health care and are recognized and respected as valuable health professionals. </a:t>
            </a:r>
          </a:p>
          <a:p>
            <a:pPr lvl="1">
              <a:lnSpc>
                <a:spcPct val="107000"/>
              </a:lnSpc>
              <a:spcAft>
                <a:spcPts val="800"/>
              </a:spcAft>
              <a:buFont typeface="Arial" panose="020B0604020202020204" pitchFamily="34" charset="0"/>
              <a:buChar char="•"/>
            </a:pPr>
            <a:r>
              <a:rPr lang="en-US" sz="2100" dirty="0">
                <a:effectLst/>
                <a:ea typeface="Calibri" panose="020F0502020204030204" pitchFamily="34" charset="0"/>
                <a:cs typeface="Arial" panose="020B0604020202020204" pitchFamily="34" charset="0"/>
              </a:rPr>
              <a:t>Making it easier for patients to access massage therapy by removing the barriers to access put in place by some insurance companies.</a:t>
            </a:r>
            <a:endParaRPr lang="en-US" sz="2100" dirty="0">
              <a:ea typeface="Calibri" panose="020F0502020204030204" pitchFamily="34" charset="0"/>
              <a:cs typeface="Arial" panose="020B0604020202020204" pitchFamily="34" charset="0"/>
            </a:endParaRPr>
          </a:p>
          <a:p>
            <a:pPr lvl="1">
              <a:lnSpc>
                <a:spcPct val="107000"/>
              </a:lnSpc>
              <a:spcAft>
                <a:spcPts val="800"/>
              </a:spcAft>
              <a:buFont typeface="Arial" panose="020B0604020202020204" pitchFamily="34" charset="0"/>
              <a:buChar char="•"/>
            </a:pPr>
            <a:r>
              <a:rPr lang="en-US" sz="2100" dirty="0">
                <a:effectLst/>
                <a:ea typeface="Calibri" panose="020F0502020204030204" pitchFamily="34" charset="0"/>
                <a:cs typeface="Arial" panose="020B0604020202020204" pitchFamily="34" charset="0"/>
              </a:rPr>
              <a:t>Continuing to fight to remove the barrier imposed on patients </a:t>
            </a:r>
            <a:br>
              <a:rPr lang="en-US" sz="2100" dirty="0">
                <a:effectLst/>
                <a:ea typeface="Calibri" panose="020F0502020204030204" pitchFamily="34" charset="0"/>
                <a:cs typeface="Arial" panose="020B0604020202020204" pitchFamily="34" charset="0"/>
              </a:rPr>
            </a:br>
            <a:r>
              <a:rPr lang="en-US" sz="2100" dirty="0">
                <a:effectLst/>
                <a:ea typeface="Calibri" panose="020F0502020204030204" pitchFamily="34" charset="0"/>
                <a:cs typeface="Arial" panose="020B0604020202020204" pitchFamily="34" charset="0"/>
              </a:rPr>
              <a:t>by having to pay HST. </a:t>
            </a:r>
            <a:endParaRPr lang="en-CA" sz="2100" dirty="0">
              <a:effectLst/>
              <a:ea typeface="Times New Roman" panose="02020603050405020304" pitchFamily="18" charset="0"/>
              <a:cs typeface="Arial" panose="020B0604020202020204" pitchFamily="34" charset="0"/>
            </a:endParaRPr>
          </a:p>
        </p:txBody>
      </p:sp>
      <p:grpSp>
        <p:nvGrpSpPr>
          <p:cNvPr id="17" name="Group 16">
            <a:extLst>
              <a:ext uri="{FF2B5EF4-FFF2-40B4-BE49-F238E27FC236}">
                <a16:creationId xmlns:a16="http://schemas.microsoft.com/office/drawing/2014/main" id="{9BA57EA9-A67D-5B40-AE37-01F18D5DDED3}"/>
              </a:ext>
            </a:extLst>
          </p:cNvPr>
          <p:cNvGrpSpPr/>
          <p:nvPr/>
        </p:nvGrpSpPr>
        <p:grpSpPr>
          <a:xfrm>
            <a:off x="152400" y="228600"/>
            <a:ext cx="1778335" cy="838200"/>
            <a:chOff x="3886200" y="6003310"/>
            <a:chExt cx="2413853" cy="1137745"/>
          </a:xfrm>
        </p:grpSpPr>
        <p:sp>
          <p:nvSpPr>
            <p:cNvPr id="16" name="Rectangle 15">
              <a:extLst>
                <a:ext uri="{FF2B5EF4-FFF2-40B4-BE49-F238E27FC236}">
                  <a16:creationId xmlns:a16="http://schemas.microsoft.com/office/drawing/2014/main" id="{F962C2A5-7ABA-6ECE-609F-8D40D310AA8E}"/>
                </a:ext>
              </a:extLst>
            </p:cNvPr>
            <p:cNvSpPr/>
            <p:nvPr/>
          </p:nvSpPr>
          <p:spPr>
            <a:xfrm>
              <a:off x="3886200" y="6003310"/>
              <a:ext cx="2413853" cy="1137745"/>
            </a:xfrm>
            <a:prstGeom prst="rect">
              <a:avLst/>
            </a:prstGeom>
            <a:solidFill>
              <a:srgbClr val="692570"/>
            </a:solidFill>
            <a:ln>
              <a:solidFill>
                <a:srgbClr val="6925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6">
              <a:extLst>
                <a:ext uri="{FF2B5EF4-FFF2-40B4-BE49-F238E27FC236}">
                  <a16:creationId xmlns:a16="http://schemas.microsoft.com/office/drawing/2014/main" id="{4D3BB424-65CF-C35D-FA79-DC9919FB6DBC}"/>
                </a:ext>
              </a:extLst>
            </p:cNvPr>
            <p:cNvPicPr>
              <a:picLocks noChangeAspect="1"/>
            </p:cNvPicPr>
            <p:nvPr/>
          </p:nvPicPr>
          <p:blipFill>
            <a:blip r:embed="rId2"/>
            <a:srcRect t="2870" b="2870"/>
            <a:stretch>
              <a:fillRect/>
            </a:stretch>
          </p:blipFill>
          <p:spPr>
            <a:xfrm>
              <a:off x="3962400" y="6003310"/>
              <a:ext cx="2261453" cy="1137745"/>
            </a:xfrm>
            <a:prstGeom prst="rect">
              <a:avLst/>
            </a:prstGeom>
          </p:spPr>
        </p:pic>
      </p:grpSp>
      <p:sp>
        <p:nvSpPr>
          <p:cNvPr id="5" name="Freeform 3">
            <a:extLst>
              <a:ext uri="{FF2B5EF4-FFF2-40B4-BE49-F238E27FC236}">
                <a16:creationId xmlns:a16="http://schemas.microsoft.com/office/drawing/2014/main" id="{366A3F31-77FB-1A3C-C093-D9090ED733CD}"/>
              </a:ext>
            </a:extLst>
          </p:cNvPr>
          <p:cNvSpPr/>
          <p:nvPr/>
        </p:nvSpPr>
        <p:spPr>
          <a:xfrm rot="5400000" flipH="1">
            <a:off x="7097448" y="4659048"/>
            <a:ext cx="2615600" cy="26967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3">
            <a:extLst>
              <a:ext uri="{FF2B5EF4-FFF2-40B4-BE49-F238E27FC236}">
                <a16:creationId xmlns:a16="http://schemas.microsoft.com/office/drawing/2014/main" id="{01FBFB91-C8E7-5ABF-F6B2-4B0839284EC0}"/>
              </a:ext>
            </a:extLst>
          </p:cNvPr>
          <p:cNvSpPr/>
          <p:nvPr/>
        </p:nvSpPr>
        <p:spPr>
          <a:xfrm rot="5400000" flipH="1">
            <a:off x="7255603" y="550003"/>
            <a:ext cx="658980" cy="67941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3">
            <a:extLst>
              <a:ext uri="{FF2B5EF4-FFF2-40B4-BE49-F238E27FC236}">
                <a16:creationId xmlns:a16="http://schemas.microsoft.com/office/drawing/2014/main" id="{3E693163-6BDB-2C48-9F0A-8C6AC9F7E53E}"/>
              </a:ext>
            </a:extLst>
          </p:cNvPr>
          <p:cNvSpPr/>
          <p:nvPr/>
        </p:nvSpPr>
        <p:spPr>
          <a:xfrm flipH="1">
            <a:off x="7245385" y="-62081"/>
            <a:ext cx="679415" cy="700482"/>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98409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5096449-3AAB-1826-36BF-753C456F639E}"/>
              </a:ext>
            </a:extLst>
          </p:cNvPr>
          <p:cNvSpPr/>
          <p:nvPr/>
        </p:nvSpPr>
        <p:spPr>
          <a:xfrm>
            <a:off x="-76200" y="-30331"/>
            <a:ext cx="8001000" cy="1229062"/>
          </a:xfrm>
          <a:prstGeom prst="rect">
            <a:avLst/>
          </a:pr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3A626FB2-87B7-9910-3E51-4EDA2899A032}"/>
              </a:ext>
            </a:extLst>
          </p:cNvPr>
          <p:cNvSpPr>
            <a:spLocks noGrp="1"/>
          </p:cNvSpPr>
          <p:nvPr>
            <p:ph type="title"/>
          </p:nvPr>
        </p:nvSpPr>
        <p:spPr>
          <a:xfrm>
            <a:off x="1066800" y="69850"/>
            <a:ext cx="7315200" cy="1143000"/>
          </a:xfrm>
        </p:spPr>
        <p:txBody>
          <a:bodyPr>
            <a:normAutofit/>
          </a:bodyPr>
          <a:lstStyle/>
          <a:p>
            <a:r>
              <a:rPr lang="en-US" sz="5400" dirty="0">
                <a:solidFill>
                  <a:schemeClr val="bg1"/>
                </a:solidFill>
              </a:rPr>
              <a:t>RMTAO Townhall</a:t>
            </a:r>
            <a:endParaRPr lang="en-CA" sz="5400" dirty="0">
              <a:solidFill>
                <a:schemeClr val="bg1"/>
              </a:solidFill>
            </a:endParaRPr>
          </a:p>
        </p:txBody>
      </p:sp>
      <p:sp>
        <p:nvSpPr>
          <p:cNvPr id="3" name="Content Placeholder 2">
            <a:extLst>
              <a:ext uri="{FF2B5EF4-FFF2-40B4-BE49-F238E27FC236}">
                <a16:creationId xmlns:a16="http://schemas.microsoft.com/office/drawing/2014/main" id="{2FCEF839-E547-A1EE-14E5-A69A3B29339A}"/>
              </a:ext>
            </a:extLst>
          </p:cNvPr>
          <p:cNvSpPr>
            <a:spLocks noGrp="1"/>
          </p:cNvSpPr>
          <p:nvPr>
            <p:ph idx="1"/>
          </p:nvPr>
        </p:nvSpPr>
        <p:spPr>
          <a:xfrm>
            <a:off x="381000" y="1463106"/>
            <a:ext cx="9006840" cy="5310925"/>
          </a:xfrm>
        </p:spPr>
        <p:txBody>
          <a:bodyPr>
            <a:normAutofit/>
          </a:bodyPr>
          <a:lstStyle/>
          <a:p>
            <a:pPr marL="0" indent="0">
              <a:lnSpc>
                <a:spcPct val="107000"/>
              </a:lnSpc>
              <a:spcAft>
                <a:spcPts val="800"/>
              </a:spcAft>
              <a:buNone/>
            </a:pPr>
            <a:r>
              <a:rPr lang="en-US" sz="2100" b="1" dirty="0">
                <a:effectLst/>
                <a:ea typeface="Calibri" panose="020F0502020204030204" pitchFamily="34" charset="0"/>
                <a:cs typeface="Times New Roman" panose="02020603050405020304" pitchFamily="18" charset="0"/>
              </a:rPr>
              <a:t>The RMTAO</a:t>
            </a:r>
          </a:p>
          <a:p>
            <a:pPr>
              <a:lnSpc>
                <a:spcPct val="107000"/>
              </a:lnSpc>
              <a:spcAft>
                <a:spcPts val="800"/>
              </a:spcAft>
            </a:pPr>
            <a:r>
              <a:rPr lang="en-US" sz="2100" dirty="0">
                <a:effectLst/>
                <a:ea typeface="Calibri" panose="020F0502020204030204" pitchFamily="34" charset="0"/>
                <a:cs typeface="Times New Roman" panose="02020603050405020304" pitchFamily="18" charset="0"/>
              </a:rPr>
              <a:t>Acts as the voice of the massage therapy profession in health care. </a:t>
            </a:r>
            <a:endParaRPr lang="en-US" sz="2100" dirty="0">
              <a:ea typeface="Calibri" panose="020F0502020204030204" pitchFamily="34" charset="0"/>
              <a:cs typeface="Times New Roman" panose="02020603050405020304" pitchFamily="18" charset="0"/>
            </a:endParaRPr>
          </a:p>
          <a:p>
            <a:pPr>
              <a:lnSpc>
                <a:spcPct val="107000"/>
              </a:lnSpc>
              <a:spcAft>
                <a:spcPts val="800"/>
              </a:spcAft>
            </a:pPr>
            <a:r>
              <a:rPr lang="en-US" sz="2100" dirty="0">
                <a:effectLst/>
                <a:ea typeface="Calibri" panose="020F0502020204030204" pitchFamily="34" charset="0"/>
                <a:cs typeface="Times New Roman" panose="02020603050405020304" pitchFamily="18" charset="0"/>
              </a:rPr>
              <a:t>Helps the profession move above and beyond any previous expectation.</a:t>
            </a:r>
          </a:p>
          <a:p>
            <a:pPr>
              <a:lnSpc>
                <a:spcPct val="107000"/>
              </a:lnSpc>
              <a:spcAft>
                <a:spcPts val="800"/>
              </a:spcAft>
            </a:pPr>
            <a:r>
              <a:rPr lang="en-US" sz="2100" dirty="0">
                <a:ea typeface="Calibri" panose="020F0502020204030204" pitchFamily="34" charset="0"/>
                <a:cs typeface="Times New Roman" panose="02020603050405020304" pitchFamily="18" charset="0"/>
              </a:rPr>
              <a:t>W</a:t>
            </a:r>
            <a:r>
              <a:rPr lang="en-US" sz="2100" dirty="0">
                <a:effectLst/>
                <a:ea typeface="Calibri" panose="020F0502020204030204" pitchFamily="34" charset="0"/>
                <a:cs typeface="Times New Roman" panose="02020603050405020304" pitchFamily="18" charset="0"/>
              </a:rPr>
              <a:t>ill continue to maintain strong relationships with the government, the insurance industry, the regulator and other health professionals to ensure that massage therapy can be on the forefront of healthcare. </a:t>
            </a:r>
          </a:p>
          <a:p>
            <a:pPr marL="0" indent="0">
              <a:lnSpc>
                <a:spcPct val="107000"/>
              </a:lnSpc>
              <a:spcAft>
                <a:spcPts val="800"/>
              </a:spcAft>
              <a:buNone/>
            </a:pPr>
            <a:endParaRPr lang="en-US" sz="2100" dirty="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2100" b="1" dirty="0">
                <a:effectLst/>
                <a:ea typeface="Calibri" panose="020F0502020204030204" pitchFamily="34" charset="0"/>
                <a:cs typeface="Times New Roman" panose="02020603050405020304" pitchFamily="18" charset="0"/>
              </a:rPr>
              <a:t>Thank you</a:t>
            </a:r>
          </a:p>
        </p:txBody>
      </p:sp>
      <p:grpSp>
        <p:nvGrpSpPr>
          <p:cNvPr id="17" name="Group 16">
            <a:extLst>
              <a:ext uri="{FF2B5EF4-FFF2-40B4-BE49-F238E27FC236}">
                <a16:creationId xmlns:a16="http://schemas.microsoft.com/office/drawing/2014/main" id="{9BA57EA9-A67D-5B40-AE37-01F18D5DDED3}"/>
              </a:ext>
            </a:extLst>
          </p:cNvPr>
          <p:cNvGrpSpPr/>
          <p:nvPr/>
        </p:nvGrpSpPr>
        <p:grpSpPr>
          <a:xfrm>
            <a:off x="152400" y="228600"/>
            <a:ext cx="1778335" cy="838200"/>
            <a:chOff x="3886200" y="6003310"/>
            <a:chExt cx="2413853" cy="1137745"/>
          </a:xfrm>
        </p:grpSpPr>
        <p:sp>
          <p:nvSpPr>
            <p:cNvPr id="16" name="Rectangle 15">
              <a:extLst>
                <a:ext uri="{FF2B5EF4-FFF2-40B4-BE49-F238E27FC236}">
                  <a16:creationId xmlns:a16="http://schemas.microsoft.com/office/drawing/2014/main" id="{F962C2A5-7ABA-6ECE-609F-8D40D310AA8E}"/>
                </a:ext>
              </a:extLst>
            </p:cNvPr>
            <p:cNvSpPr/>
            <p:nvPr/>
          </p:nvSpPr>
          <p:spPr>
            <a:xfrm>
              <a:off x="3886200" y="6003310"/>
              <a:ext cx="2413853" cy="1137745"/>
            </a:xfrm>
            <a:prstGeom prst="rect">
              <a:avLst/>
            </a:prstGeom>
            <a:solidFill>
              <a:srgbClr val="692570"/>
            </a:solidFill>
            <a:ln>
              <a:solidFill>
                <a:srgbClr val="6925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6">
              <a:extLst>
                <a:ext uri="{FF2B5EF4-FFF2-40B4-BE49-F238E27FC236}">
                  <a16:creationId xmlns:a16="http://schemas.microsoft.com/office/drawing/2014/main" id="{4D3BB424-65CF-C35D-FA79-DC9919FB6DBC}"/>
                </a:ext>
              </a:extLst>
            </p:cNvPr>
            <p:cNvPicPr>
              <a:picLocks noChangeAspect="1"/>
            </p:cNvPicPr>
            <p:nvPr/>
          </p:nvPicPr>
          <p:blipFill>
            <a:blip r:embed="rId2"/>
            <a:srcRect t="2870" b="2870"/>
            <a:stretch>
              <a:fillRect/>
            </a:stretch>
          </p:blipFill>
          <p:spPr>
            <a:xfrm>
              <a:off x="3962400" y="6003310"/>
              <a:ext cx="2261453" cy="1137745"/>
            </a:xfrm>
            <a:prstGeom prst="rect">
              <a:avLst/>
            </a:prstGeom>
          </p:spPr>
        </p:pic>
      </p:grpSp>
      <p:sp>
        <p:nvSpPr>
          <p:cNvPr id="5" name="Freeform 3">
            <a:extLst>
              <a:ext uri="{FF2B5EF4-FFF2-40B4-BE49-F238E27FC236}">
                <a16:creationId xmlns:a16="http://schemas.microsoft.com/office/drawing/2014/main" id="{366A3F31-77FB-1A3C-C093-D9090ED733CD}"/>
              </a:ext>
            </a:extLst>
          </p:cNvPr>
          <p:cNvSpPr/>
          <p:nvPr/>
        </p:nvSpPr>
        <p:spPr>
          <a:xfrm rot="5400000" flipH="1">
            <a:off x="7097448" y="4659048"/>
            <a:ext cx="2615600" cy="26967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3">
            <a:extLst>
              <a:ext uri="{FF2B5EF4-FFF2-40B4-BE49-F238E27FC236}">
                <a16:creationId xmlns:a16="http://schemas.microsoft.com/office/drawing/2014/main" id="{01FBFB91-C8E7-5ABF-F6B2-4B0839284EC0}"/>
              </a:ext>
            </a:extLst>
          </p:cNvPr>
          <p:cNvSpPr/>
          <p:nvPr/>
        </p:nvSpPr>
        <p:spPr>
          <a:xfrm rot="5400000" flipH="1">
            <a:off x="7255603" y="550003"/>
            <a:ext cx="658980" cy="67941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3">
            <a:extLst>
              <a:ext uri="{FF2B5EF4-FFF2-40B4-BE49-F238E27FC236}">
                <a16:creationId xmlns:a16="http://schemas.microsoft.com/office/drawing/2014/main" id="{3E693163-6BDB-2C48-9F0A-8C6AC9F7E53E}"/>
              </a:ext>
            </a:extLst>
          </p:cNvPr>
          <p:cNvSpPr/>
          <p:nvPr/>
        </p:nvSpPr>
        <p:spPr>
          <a:xfrm flipH="1">
            <a:off x="7245385" y="-62081"/>
            <a:ext cx="679415" cy="700482"/>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93925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0157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70" b="2870"/>
          <a:stretch>
            <a:fillRect/>
          </a:stretch>
        </p:blipFill>
        <p:spPr>
          <a:xfrm>
            <a:off x="1921427" y="235758"/>
            <a:ext cx="6506742" cy="3273567"/>
          </a:xfrm>
          <a:prstGeom prst="rect">
            <a:avLst/>
          </a:prstGeom>
        </p:spPr>
      </p:pic>
      <p:sp>
        <p:nvSpPr>
          <p:cNvPr id="3" name="TextBox 3"/>
          <p:cNvSpPr txBox="1"/>
          <p:nvPr/>
        </p:nvSpPr>
        <p:spPr>
          <a:xfrm>
            <a:off x="1325431" y="4294572"/>
            <a:ext cx="7102738" cy="1661993"/>
          </a:xfrm>
          <a:prstGeom prst="rect">
            <a:avLst/>
          </a:prstGeom>
        </p:spPr>
        <p:txBody>
          <a:bodyPr lIns="0" tIns="0" rIns="0" bIns="0" rtlCol="0" anchor="t">
            <a:spAutoFit/>
          </a:bodyPr>
          <a:lstStyle/>
          <a:p>
            <a:pPr algn="ctr"/>
            <a:r>
              <a:rPr lang="en-US" sz="5400" spc="-99" dirty="0">
                <a:solidFill>
                  <a:srgbClr val="FFFFFF"/>
                </a:solidFill>
                <a:latin typeface="Muli Bold"/>
              </a:rPr>
              <a:t>2024</a:t>
            </a:r>
          </a:p>
          <a:p>
            <a:pPr algn="ctr"/>
            <a:r>
              <a:rPr lang="en-US" sz="5400" spc="-99" dirty="0">
                <a:solidFill>
                  <a:srgbClr val="FFFFFF"/>
                </a:solidFill>
                <a:latin typeface="Muli Bold"/>
              </a:rPr>
              <a:t>Townhall</a:t>
            </a:r>
          </a:p>
        </p:txBody>
      </p:sp>
    </p:spTree>
    <p:extLst>
      <p:ext uri="{BB962C8B-B14F-4D97-AF65-F5344CB8AC3E}">
        <p14:creationId xmlns:p14="http://schemas.microsoft.com/office/powerpoint/2010/main" val="279672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5096449-3AAB-1826-36BF-753C456F639E}"/>
              </a:ext>
            </a:extLst>
          </p:cNvPr>
          <p:cNvSpPr/>
          <p:nvPr/>
        </p:nvSpPr>
        <p:spPr>
          <a:xfrm>
            <a:off x="-76200" y="-30331"/>
            <a:ext cx="8001000" cy="1229062"/>
          </a:xfrm>
          <a:prstGeom prst="rect">
            <a:avLst/>
          </a:pr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3A626FB2-87B7-9910-3E51-4EDA2899A032}"/>
              </a:ext>
            </a:extLst>
          </p:cNvPr>
          <p:cNvSpPr>
            <a:spLocks noGrp="1"/>
          </p:cNvSpPr>
          <p:nvPr>
            <p:ph type="title"/>
          </p:nvPr>
        </p:nvSpPr>
        <p:spPr>
          <a:xfrm>
            <a:off x="1066800" y="69850"/>
            <a:ext cx="7315200" cy="1143000"/>
          </a:xfrm>
        </p:spPr>
        <p:txBody>
          <a:bodyPr>
            <a:normAutofit/>
          </a:bodyPr>
          <a:lstStyle/>
          <a:p>
            <a:r>
              <a:rPr lang="en-US" sz="5400" dirty="0">
                <a:solidFill>
                  <a:schemeClr val="bg1"/>
                </a:solidFill>
              </a:rPr>
              <a:t>RMTAO Townhall</a:t>
            </a:r>
            <a:endParaRPr lang="en-CA" sz="5400" dirty="0">
              <a:solidFill>
                <a:schemeClr val="bg1"/>
              </a:solidFill>
            </a:endParaRPr>
          </a:p>
        </p:txBody>
      </p:sp>
      <p:sp>
        <p:nvSpPr>
          <p:cNvPr id="3" name="Content Placeholder 2">
            <a:extLst>
              <a:ext uri="{FF2B5EF4-FFF2-40B4-BE49-F238E27FC236}">
                <a16:creationId xmlns:a16="http://schemas.microsoft.com/office/drawing/2014/main" id="{2FCEF839-E547-A1EE-14E5-A69A3B29339A}"/>
              </a:ext>
            </a:extLst>
          </p:cNvPr>
          <p:cNvSpPr>
            <a:spLocks noGrp="1"/>
          </p:cNvSpPr>
          <p:nvPr>
            <p:ph idx="1"/>
          </p:nvPr>
        </p:nvSpPr>
        <p:spPr>
          <a:xfrm>
            <a:off x="381000" y="1524000"/>
            <a:ext cx="9006840" cy="4737587"/>
          </a:xfrm>
        </p:spPr>
        <p:txBody>
          <a:bodyPr>
            <a:normAutofit/>
          </a:bodyPr>
          <a:lstStyle/>
          <a:p>
            <a:pPr marL="0" indent="0">
              <a:buNone/>
            </a:pPr>
            <a:r>
              <a:rPr lang="en-CA" sz="2000" b="1" dirty="0">
                <a:effectLst/>
                <a:ea typeface="Calibri" panose="020F0502020204030204" pitchFamily="34" charset="0"/>
                <a:cs typeface="Arial" panose="020B0604020202020204" pitchFamily="34" charset="0"/>
              </a:rPr>
              <a:t>Looking Back on 2023</a:t>
            </a:r>
          </a:p>
          <a:p>
            <a:pPr marL="0" indent="0">
              <a:buNone/>
            </a:pPr>
            <a:endParaRPr lang="en-CA" sz="2000" b="1" dirty="0">
              <a:effectLst/>
              <a:ea typeface="Calibri" panose="020F0502020204030204" pitchFamily="34" charset="0"/>
              <a:cs typeface="Arial" panose="020B0604020202020204" pitchFamily="34" charset="0"/>
            </a:endParaRPr>
          </a:p>
          <a:p>
            <a:r>
              <a:rPr lang="en-CA" sz="2000" dirty="0">
                <a:effectLst/>
                <a:ea typeface="Calibri" panose="020F0502020204030204" pitchFamily="34" charset="0"/>
                <a:cs typeface="Arial" panose="020B0604020202020204" pitchFamily="34" charset="0"/>
              </a:rPr>
              <a:t>Built upon relationships with government officials, leading to a large number of important meetings. </a:t>
            </a:r>
          </a:p>
          <a:p>
            <a:r>
              <a:rPr lang="en-CA" sz="2000" dirty="0">
                <a:effectLst/>
                <a:ea typeface="Calibri" panose="020F0502020204030204" pitchFamily="34" charset="0"/>
                <a:cs typeface="Arial" panose="020B0604020202020204" pitchFamily="34" charset="0"/>
              </a:rPr>
              <a:t>Increasing recognition from government officials, insurance industry representatives, and other health professionals that massage therapy is a valuable health care option.</a:t>
            </a:r>
          </a:p>
          <a:p>
            <a:r>
              <a:rPr lang="en-CA" sz="2000" dirty="0">
                <a:effectLst/>
                <a:ea typeface="Calibri" panose="020F0502020204030204" pitchFamily="34" charset="0"/>
                <a:cs typeface="Arial" panose="020B0604020202020204" pitchFamily="34" charset="0"/>
              </a:rPr>
              <a:t>The more members we represent, the stronger our position will be when advocating for these issues. </a:t>
            </a:r>
            <a:endParaRPr lang="en-CA" sz="2000" dirty="0">
              <a:cs typeface="Arial" panose="020B0604020202020204" pitchFamily="34" charset="0"/>
            </a:endParaRPr>
          </a:p>
        </p:txBody>
      </p:sp>
      <p:grpSp>
        <p:nvGrpSpPr>
          <p:cNvPr id="17" name="Group 16">
            <a:extLst>
              <a:ext uri="{FF2B5EF4-FFF2-40B4-BE49-F238E27FC236}">
                <a16:creationId xmlns:a16="http://schemas.microsoft.com/office/drawing/2014/main" id="{9BA57EA9-A67D-5B40-AE37-01F18D5DDED3}"/>
              </a:ext>
            </a:extLst>
          </p:cNvPr>
          <p:cNvGrpSpPr/>
          <p:nvPr/>
        </p:nvGrpSpPr>
        <p:grpSpPr>
          <a:xfrm>
            <a:off x="152400" y="228600"/>
            <a:ext cx="1778335" cy="838200"/>
            <a:chOff x="3886200" y="6003310"/>
            <a:chExt cx="2413853" cy="1137745"/>
          </a:xfrm>
        </p:grpSpPr>
        <p:sp>
          <p:nvSpPr>
            <p:cNvPr id="16" name="Rectangle 15">
              <a:extLst>
                <a:ext uri="{FF2B5EF4-FFF2-40B4-BE49-F238E27FC236}">
                  <a16:creationId xmlns:a16="http://schemas.microsoft.com/office/drawing/2014/main" id="{F962C2A5-7ABA-6ECE-609F-8D40D310AA8E}"/>
                </a:ext>
              </a:extLst>
            </p:cNvPr>
            <p:cNvSpPr/>
            <p:nvPr/>
          </p:nvSpPr>
          <p:spPr>
            <a:xfrm>
              <a:off x="3886200" y="6003310"/>
              <a:ext cx="2413853" cy="1137745"/>
            </a:xfrm>
            <a:prstGeom prst="rect">
              <a:avLst/>
            </a:prstGeom>
            <a:solidFill>
              <a:srgbClr val="692570"/>
            </a:solidFill>
            <a:ln>
              <a:solidFill>
                <a:srgbClr val="6925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6">
              <a:extLst>
                <a:ext uri="{FF2B5EF4-FFF2-40B4-BE49-F238E27FC236}">
                  <a16:creationId xmlns:a16="http://schemas.microsoft.com/office/drawing/2014/main" id="{4D3BB424-65CF-C35D-FA79-DC9919FB6DBC}"/>
                </a:ext>
              </a:extLst>
            </p:cNvPr>
            <p:cNvPicPr>
              <a:picLocks noChangeAspect="1"/>
            </p:cNvPicPr>
            <p:nvPr/>
          </p:nvPicPr>
          <p:blipFill>
            <a:blip r:embed="rId2"/>
            <a:srcRect t="2870" b="2870"/>
            <a:stretch>
              <a:fillRect/>
            </a:stretch>
          </p:blipFill>
          <p:spPr>
            <a:xfrm>
              <a:off x="3962400" y="6003310"/>
              <a:ext cx="2261453" cy="1137745"/>
            </a:xfrm>
            <a:prstGeom prst="rect">
              <a:avLst/>
            </a:prstGeom>
          </p:spPr>
        </p:pic>
      </p:grpSp>
      <p:sp>
        <p:nvSpPr>
          <p:cNvPr id="5" name="Freeform 3">
            <a:extLst>
              <a:ext uri="{FF2B5EF4-FFF2-40B4-BE49-F238E27FC236}">
                <a16:creationId xmlns:a16="http://schemas.microsoft.com/office/drawing/2014/main" id="{366A3F31-77FB-1A3C-C093-D9090ED733CD}"/>
              </a:ext>
            </a:extLst>
          </p:cNvPr>
          <p:cNvSpPr/>
          <p:nvPr/>
        </p:nvSpPr>
        <p:spPr>
          <a:xfrm rot="5400000" flipH="1">
            <a:off x="7097448" y="4659048"/>
            <a:ext cx="2615600" cy="26967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3">
            <a:extLst>
              <a:ext uri="{FF2B5EF4-FFF2-40B4-BE49-F238E27FC236}">
                <a16:creationId xmlns:a16="http://schemas.microsoft.com/office/drawing/2014/main" id="{01FBFB91-C8E7-5ABF-F6B2-4B0839284EC0}"/>
              </a:ext>
            </a:extLst>
          </p:cNvPr>
          <p:cNvSpPr/>
          <p:nvPr/>
        </p:nvSpPr>
        <p:spPr>
          <a:xfrm rot="5400000" flipH="1">
            <a:off x="7255603" y="550003"/>
            <a:ext cx="658980" cy="67941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3">
            <a:extLst>
              <a:ext uri="{FF2B5EF4-FFF2-40B4-BE49-F238E27FC236}">
                <a16:creationId xmlns:a16="http://schemas.microsoft.com/office/drawing/2014/main" id="{3E693163-6BDB-2C48-9F0A-8C6AC9F7E53E}"/>
              </a:ext>
            </a:extLst>
          </p:cNvPr>
          <p:cNvSpPr/>
          <p:nvPr/>
        </p:nvSpPr>
        <p:spPr>
          <a:xfrm flipH="1">
            <a:off x="7245385" y="-62081"/>
            <a:ext cx="679415" cy="700482"/>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descr="A picture containing person, indoor&#10;&#10;Description automatically generated">
            <a:extLst>
              <a:ext uri="{FF2B5EF4-FFF2-40B4-BE49-F238E27FC236}">
                <a16:creationId xmlns:a16="http://schemas.microsoft.com/office/drawing/2014/main" id="{257F8DB1-2BA6-7D7C-58FF-74158040C8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338" b="3512"/>
          <a:stretch/>
        </p:blipFill>
        <p:spPr>
          <a:xfrm>
            <a:off x="4038600" y="4412298"/>
            <a:ext cx="3829050" cy="2687073"/>
          </a:xfrm>
          <a:prstGeom prst="rect">
            <a:avLst/>
          </a:prstGeom>
          <a:ln w="19050">
            <a:solidFill>
              <a:srgbClr val="69257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8255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5096449-3AAB-1826-36BF-753C456F639E}"/>
              </a:ext>
            </a:extLst>
          </p:cNvPr>
          <p:cNvSpPr/>
          <p:nvPr/>
        </p:nvSpPr>
        <p:spPr>
          <a:xfrm>
            <a:off x="-76200" y="-30331"/>
            <a:ext cx="8001000" cy="1229062"/>
          </a:xfrm>
          <a:prstGeom prst="rect">
            <a:avLst/>
          </a:pr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3A626FB2-87B7-9910-3E51-4EDA2899A032}"/>
              </a:ext>
            </a:extLst>
          </p:cNvPr>
          <p:cNvSpPr>
            <a:spLocks noGrp="1"/>
          </p:cNvSpPr>
          <p:nvPr>
            <p:ph type="title"/>
          </p:nvPr>
        </p:nvSpPr>
        <p:spPr>
          <a:xfrm>
            <a:off x="1066800" y="69850"/>
            <a:ext cx="7315200" cy="1143000"/>
          </a:xfrm>
        </p:spPr>
        <p:txBody>
          <a:bodyPr>
            <a:normAutofit/>
          </a:bodyPr>
          <a:lstStyle/>
          <a:p>
            <a:r>
              <a:rPr lang="en-US" sz="5400" dirty="0">
                <a:solidFill>
                  <a:schemeClr val="bg1"/>
                </a:solidFill>
              </a:rPr>
              <a:t>RMTAO Townhall</a:t>
            </a:r>
            <a:endParaRPr lang="en-CA" sz="5400" dirty="0">
              <a:solidFill>
                <a:schemeClr val="bg1"/>
              </a:solidFill>
            </a:endParaRPr>
          </a:p>
        </p:txBody>
      </p:sp>
      <p:sp>
        <p:nvSpPr>
          <p:cNvPr id="3" name="Content Placeholder 2">
            <a:extLst>
              <a:ext uri="{FF2B5EF4-FFF2-40B4-BE49-F238E27FC236}">
                <a16:creationId xmlns:a16="http://schemas.microsoft.com/office/drawing/2014/main" id="{2FCEF839-E547-A1EE-14E5-A69A3B29339A}"/>
              </a:ext>
            </a:extLst>
          </p:cNvPr>
          <p:cNvSpPr>
            <a:spLocks noGrp="1"/>
          </p:cNvSpPr>
          <p:nvPr>
            <p:ph idx="1"/>
          </p:nvPr>
        </p:nvSpPr>
        <p:spPr>
          <a:xfrm>
            <a:off x="373380" y="1371600"/>
            <a:ext cx="9006840" cy="3590587"/>
          </a:xfrm>
        </p:spPr>
        <p:txBody>
          <a:bodyPr>
            <a:normAutofit/>
          </a:bodyPr>
          <a:lstStyle/>
          <a:p>
            <a:pPr marL="0" indent="0">
              <a:spcAft>
                <a:spcPts val="800"/>
              </a:spcAft>
              <a:buNone/>
            </a:pPr>
            <a:r>
              <a:rPr lang="en-US" sz="2300" b="1" dirty="0">
                <a:effectLst/>
                <a:ea typeface="Calibri" panose="020F0502020204030204" pitchFamily="34" charset="0"/>
                <a:cs typeface="Times New Roman" panose="02020603050405020304" pitchFamily="18" charset="0"/>
              </a:rPr>
              <a:t>2024 Member survey </a:t>
            </a:r>
          </a:p>
          <a:p>
            <a:pPr>
              <a:spcAft>
                <a:spcPts val="800"/>
              </a:spcAft>
            </a:pPr>
            <a:r>
              <a:rPr lang="en-US" sz="2300" dirty="0">
                <a:effectLst/>
                <a:ea typeface="Calibri" panose="020F0502020204030204" pitchFamily="34" charset="0"/>
                <a:cs typeface="Times New Roman" panose="02020603050405020304" pitchFamily="18" charset="0"/>
              </a:rPr>
              <a:t>Members felt the biggest issues impacting the massage therapy profession were: </a:t>
            </a:r>
          </a:p>
          <a:p>
            <a:pPr lvl="1">
              <a:spcAft>
                <a:spcPts val="800"/>
              </a:spcAft>
              <a:buFont typeface="Arial" panose="020B0604020202020204" pitchFamily="34" charset="0"/>
              <a:buChar char="•"/>
            </a:pPr>
            <a:r>
              <a:rPr lang="en-US" sz="2100" dirty="0">
                <a:ea typeface="Calibri" panose="020F0502020204030204" pitchFamily="34" charset="0"/>
                <a:cs typeface="Times New Roman" panose="02020603050405020304" pitchFamily="18" charset="0"/>
              </a:rPr>
              <a:t>L</a:t>
            </a:r>
            <a:r>
              <a:rPr lang="en-US" sz="2100" dirty="0">
                <a:effectLst/>
                <a:ea typeface="Calibri" panose="020F0502020204030204" pitchFamily="34" charset="0"/>
                <a:cs typeface="Times New Roman" panose="02020603050405020304" pitchFamily="18" charset="0"/>
              </a:rPr>
              <a:t>ack of inclusion in government health care initiatives, </a:t>
            </a:r>
            <a:endParaRPr lang="en-US" sz="2100" dirty="0">
              <a:ea typeface="Calibri" panose="020F0502020204030204" pitchFamily="34" charset="0"/>
              <a:cs typeface="Times New Roman" panose="02020603050405020304" pitchFamily="18" charset="0"/>
            </a:endParaRPr>
          </a:p>
          <a:p>
            <a:pPr lvl="1">
              <a:spcAft>
                <a:spcPts val="800"/>
              </a:spcAft>
              <a:buFont typeface="Arial" panose="020B0604020202020204" pitchFamily="34" charset="0"/>
              <a:buChar char="•"/>
            </a:pPr>
            <a:r>
              <a:rPr lang="en-US" sz="2100" dirty="0">
                <a:ea typeface="Calibri" panose="020F0502020204030204" pitchFamily="34" charset="0"/>
                <a:cs typeface="Times New Roman" panose="02020603050405020304" pitchFamily="18" charset="0"/>
              </a:rPr>
              <a:t>I</a:t>
            </a:r>
            <a:r>
              <a:rPr lang="en-US" sz="2100" dirty="0">
                <a:effectLst/>
                <a:ea typeface="Calibri" panose="020F0502020204030204" pitchFamily="34" charset="0"/>
                <a:cs typeface="Times New Roman" panose="02020603050405020304" pitchFamily="18" charset="0"/>
              </a:rPr>
              <a:t>nconsistencies with insurance coverage for massage therapy. </a:t>
            </a:r>
          </a:p>
          <a:p>
            <a:pPr>
              <a:spcAft>
                <a:spcPts val="800"/>
              </a:spcAft>
            </a:pPr>
            <a:r>
              <a:rPr lang="en-US" sz="2300" dirty="0">
                <a:effectLst/>
                <a:ea typeface="Calibri" panose="020F0502020204030204" pitchFamily="34" charset="0"/>
                <a:cs typeface="Times New Roman" panose="02020603050405020304" pitchFamily="18" charset="0"/>
              </a:rPr>
              <a:t>Members continue to prioritize advocacy for tax exemption.</a:t>
            </a:r>
            <a:endParaRPr lang="en-CA" sz="2300" dirty="0">
              <a:effectLst/>
              <a:ea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9BA57EA9-A67D-5B40-AE37-01F18D5DDED3}"/>
              </a:ext>
            </a:extLst>
          </p:cNvPr>
          <p:cNvGrpSpPr/>
          <p:nvPr/>
        </p:nvGrpSpPr>
        <p:grpSpPr>
          <a:xfrm>
            <a:off x="152400" y="228600"/>
            <a:ext cx="1778335" cy="838200"/>
            <a:chOff x="3886200" y="6003310"/>
            <a:chExt cx="2413853" cy="1137745"/>
          </a:xfrm>
        </p:grpSpPr>
        <p:sp>
          <p:nvSpPr>
            <p:cNvPr id="16" name="Rectangle 15">
              <a:extLst>
                <a:ext uri="{FF2B5EF4-FFF2-40B4-BE49-F238E27FC236}">
                  <a16:creationId xmlns:a16="http://schemas.microsoft.com/office/drawing/2014/main" id="{F962C2A5-7ABA-6ECE-609F-8D40D310AA8E}"/>
                </a:ext>
              </a:extLst>
            </p:cNvPr>
            <p:cNvSpPr/>
            <p:nvPr/>
          </p:nvSpPr>
          <p:spPr>
            <a:xfrm>
              <a:off x="3886200" y="6003310"/>
              <a:ext cx="2413853" cy="1137745"/>
            </a:xfrm>
            <a:prstGeom prst="rect">
              <a:avLst/>
            </a:prstGeom>
            <a:solidFill>
              <a:srgbClr val="692570"/>
            </a:solidFill>
            <a:ln>
              <a:solidFill>
                <a:srgbClr val="6925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6">
              <a:extLst>
                <a:ext uri="{FF2B5EF4-FFF2-40B4-BE49-F238E27FC236}">
                  <a16:creationId xmlns:a16="http://schemas.microsoft.com/office/drawing/2014/main" id="{4D3BB424-65CF-C35D-FA79-DC9919FB6DBC}"/>
                </a:ext>
              </a:extLst>
            </p:cNvPr>
            <p:cNvPicPr>
              <a:picLocks noChangeAspect="1"/>
            </p:cNvPicPr>
            <p:nvPr/>
          </p:nvPicPr>
          <p:blipFill>
            <a:blip r:embed="rId2"/>
            <a:srcRect t="2870" b="2870"/>
            <a:stretch>
              <a:fillRect/>
            </a:stretch>
          </p:blipFill>
          <p:spPr>
            <a:xfrm>
              <a:off x="3962400" y="6003310"/>
              <a:ext cx="2261453" cy="1137745"/>
            </a:xfrm>
            <a:prstGeom prst="rect">
              <a:avLst/>
            </a:prstGeom>
          </p:spPr>
        </p:pic>
      </p:grpSp>
      <p:sp>
        <p:nvSpPr>
          <p:cNvPr id="5" name="Freeform 3">
            <a:extLst>
              <a:ext uri="{FF2B5EF4-FFF2-40B4-BE49-F238E27FC236}">
                <a16:creationId xmlns:a16="http://schemas.microsoft.com/office/drawing/2014/main" id="{366A3F31-77FB-1A3C-C093-D9090ED733CD}"/>
              </a:ext>
            </a:extLst>
          </p:cNvPr>
          <p:cNvSpPr/>
          <p:nvPr/>
        </p:nvSpPr>
        <p:spPr>
          <a:xfrm rot="5400000" flipH="1">
            <a:off x="7097448" y="4659048"/>
            <a:ext cx="2615600" cy="26967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3">
            <a:extLst>
              <a:ext uri="{FF2B5EF4-FFF2-40B4-BE49-F238E27FC236}">
                <a16:creationId xmlns:a16="http://schemas.microsoft.com/office/drawing/2014/main" id="{01FBFB91-C8E7-5ABF-F6B2-4B0839284EC0}"/>
              </a:ext>
            </a:extLst>
          </p:cNvPr>
          <p:cNvSpPr/>
          <p:nvPr/>
        </p:nvSpPr>
        <p:spPr>
          <a:xfrm rot="5400000" flipH="1">
            <a:off x="7255603" y="550003"/>
            <a:ext cx="658980" cy="67941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3">
            <a:extLst>
              <a:ext uri="{FF2B5EF4-FFF2-40B4-BE49-F238E27FC236}">
                <a16:creationId xmlns:a16="http://schemas.microsoft.com/office/drawing/2014/main" id="{3E693163-6BDB-2C48-9F0A-8C6AC9F7E53E}"/>
              </a:ext>
            </a:extLst>
          </p:cNvPr>
          <p:cNvSpPr/>
          <p:nvPr/>
        </p:nvSpPr>
        <p:spPr>
          <a:xfrm flipH="1">
            <a:off x="7245385" y="-62081"/>
            <a:ext cx="679415" cy="700482"/>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4" name="Picture 13" descr="Graphical user interface, application&#10;&#10;Description automatically generated">
            <a:extLst>
              <a:ext uri="{FF2B5EF4-FFF2-40B4-BE49-F238E27FC236}">
                <a16:creationId xmlns:a16="http://schemas.microsoft.com/office/drawing/2014/main" id="{C1550DDA-81F5-03F9-87FF-9D29CB170FA0}"/>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680" t="11619" r="11093" b="3450"/>
          <a:stretch/>
        </p:blipFill>
        <p:spPr>
          <a:xfrm>
            <a:off x="1957953" y="4699600"/>
            <a:ext cx="4725563" cy="2374600"/>
          </a:xfrm>
          <a:prstGeom prst="rect">
            <a:avLst/>
          </a:prstGeom>
          <a:ln>
            <a:solidFill>
              <a:srgbClr val="69257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396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5096449-3AAB-1826-36BF-753C456F639E}"/>
              </a:ext>
            </a:extLst>
          </p:cNvPr>
          <p:cNvSpPr/>
          <p:nvPr/>
        </p:nvSpPr>
        <p:spPr>
          <a:xfrm>
            <a:off x="-76200" y="-30331"/>
            <a:ext cx="8001000" cy="1229062"/>
          </a:xfrm>
          <a:prstGeom prst="rect">
            <a:avLst/>
          </a:pr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3A626FB2-87B7-9910-3E51-4EDA2899A032}"/>
              </a:ext>
            </a:extLst>
          </p:cNvPr>
          <p:cNvSpPr>
            <a:spLocks noGrp="1"/>
          </p:cNvSpPr>
          <p:nvPr>
            <p:ph type="title"/>
          </p:nvPr>
        </p:nvSpPr>
        <p:spPr>
          <a:xfrm>
            <a:off x="1066800" y="69850"/>
            <a:ext cx="7315200" cy="1143000"/>
          </a:xfrm>
        </p:spPr>
        <p:txBody>
          <a:bodyPr>
            <a:normAutofit/>
          </a:bodyPr>
          <a:lstStyle/>
          <a:p>
            <a:r>
              <a:rPr lang="en-US" sz="5400" dirty="0">
                <a:solidFill>
                  <a:schemeClr val="bg1"/>
                </a:solidFill>
              </a:rPr>
              <a:t>RMTAO Townhall</a:t>
            </a:r>
            <a:endParaRPr lang="en-CA" sz="5400" dirty="0">
              <a:solidFill>
                <a:schemeClr val="bg1"/>
              </a:solidFill>
            </a:endParaRPr>
          </a:p>
        </p:txBody>
      </p:sp>
      <p:sp>
        <p:nvSpPr>
          <p:cNvPr id="3" name="Content Placeholder 2">
            <a:extLst>
              <a:ext uri="{FF2B5EF4-FFF2-40B4-BE49-F238E27FC236}">
                <a16:creationId xmlns:a16="http://schemas.microsoft.com/office/drawing/2014/main" id="{2FCEF839-E547-A1EE-14E5-A69A3B29339A}"/>
              </a:ext>
            </a:extLst>
          </p:cNvPr>
          <p:cNvSpPr>
            <a:spLocks noGrp="1"/>
          </p:cNvSpPr>
          <p:nvPr>
            <p:ph idx="1"/>
          </p:nvPr>
        </p:nvSpPr>
        <p:spPr>
          <a:xfrm>
            <a:off x="381000" y="1623275"/>
            <a:ext cx="9006840" cy="5310925"/>
          </a:xfrm>
        </p:spPr>
        <p:txBody>
          <a:bodyPr>
            <a:normAutofit/>
          </a:bodyPr>
          <a:lstStyle/>
          <a:p>
            <a:pPr>
              <a:lnSpc>
                <a:spcPct val="107000"/>
              </a:lnSpc>
              <a:spcAft>
                <a:spcPts val="800"/>
              </a:spcAft>
            </a:pPr>
            <a:r>
              <a:rPr lang="en-US" sz="2100" dirty="0">
                <a:effectLst/>
                <a:ea typeface="Calibri" panose="020F0502020204030204" pitchFamily="34" charset="0"/>
                <a:cs typeface="Times New Roman" panose="02020603050405020304" pitchFamily="18" charset="0"/>
              </a:rPr>
              <a:t>The RMTAO provides practical resources and educational courses to help RMTs to be successful in their practice,</a:t>
            </a:r>
            <a:r>
              <a:rPr lang="en-US" sz="2100" dirty="0">
                <a:ea typeface="Calibri" panose="020F0502020204030204" pitchFamily="34" charset="0"/>
                <a:cs typeface="Times New Roman" panose="02020603050405020304" pitchFamily="18" charset="0"/>
              </a:rPr>
              <a:t> including:</a:t>
            </a:r>
            <a:endParaRPr lang="en-US" sz="2100" dirty="0">
              <a:effectLst/>
              <a:ea typeface="Calibri" panose="020F0502020204030204" pitchFamily="34" charset="0"/>
              <a:cs typeface="Times New Roman" panose="02020603050405020304" pitchFamily="18" charset="0"/>
            </a:endParaRPr>
          </a:p>
          <a:p>
            <a:pPr lvl="1">
              <a:lnSpc>
                <a:spcPct val="107000"/>
              </a:lnSpc>
              <a:spcAft>
                <a:spcPts val="800"/>
              </a:spcAft>
              <a:buFont typeface="Arial" panose="020B0604020202020204" pitchFamily="34" charset="0"/>
              <a:buChar char="•"/>
            </a:pPr>
            <a:r>
              <a:rPr lang="en-US" sz="2100" dirty="0">
                <a:effectLst/>
                <a:ea typeface="Calibri" panose="020F0502020204030204" pitchFamily="34" charset="0"/>
                <a:cs typeface="Times New Roman" panose="02020603050405020304" pitchFamily="18" charset="0"/>
              </a:rPr>
              <a:t>Community-Based Networks. </a:t>
            </a:r>
          </a:p>
          <a:p>
            <a:pPr lvl="1">
              <a:lnSpc>
                <a:spcPct val="107000"/>
              </a:lnSpc>
              <a:spcAft>
                <a:spcPts val="800"/>
              </a:spcAft>
              <a:buFont typeface="Arial" panose="020B0604020202020204" pitchFamily="34" charset="0"/>
              <a:buChar char="•"/>
            </a:pPr>
            <a:r>
              <a:rPr lang="en-US" sz="2100" dirty="0">
                <a:effectLst/>
                <a:ea typeface="Calibri" panose="020F0502020204030204" pitchFamily="34" charset="0"/>
                <a:cs typeface="Times New Roman" panose="02020603050405020304" pitchFamily="18" charset="0"/>
              </a:rPr>
              <a:t>Member programs such as discounts </a:t>
            </a:r>
            <a:br>
              <a:rPr lang="en-US" sz="2100" dirty="0">
                <a:ea typeface="Calibri" panose="020F0502020204030204" pitchFamily="34" charset="0"/>
                <a:cs typeface="Times New Roman" panose="02020603050405020304" pitchFamily="18" charset="0"/>
              </a:rPr>
            </a:br>
            <a:r>
              <a:rPr lang="en-US" sz="2100" dirty="0">
                <a:effectLst/>
                <a:ea typeface="Calibri" panose="020F0502020204030204" pitchFamily="34" charset="0"/>
                <a:cs typeface="Times New Roman" panose="02020603050405020304" pitchFamily="18" charset="0"/>
              </a:rPr>
              <a:t>on accounting help or discounts on </a:t>
            </a:r>
            <a:br>
              <a:rPr lang="en-US" sz="2100" dirty="0">
                <a:ea typeface="Calibri" panose="020F0502020204030204" pitchFamily="34" charset="0"/>
                <a:cs typeface="Times New Roman" panose="02020603050405020304" pitchFamily="18" charset="0"/>
              </a:rPr>
            </a:br>
            <a:r>
              <a:rPr lang="en-US" sz="2100" dirty="0">
                <a:effectLst/>
                <a:ea typeface="Calibri" panose="020F0502020204030204" pitchFamily="34" charset="0"/>
                <a:cs typeface="Times New Roman" panose="02020603050405020304" pitchFamily="18" charset="0"/>
              </a:rPr>
              <a:t>exercise videos that can be </a:t>
            </a:r>
            <a:br>
              <a:rPr lang="en-US" sz="2100" dirty="0">
                <a:effectLst/>
                <a:ea typeface="Calibri" panose="020F0502020204030204" pitchFamily="34" charset="0"/>
                <a:cs typeface="Times New Roman" panose="02020603050405020304" pitchFamily="18" charset="0"/>
              </a:rPr>
            </a:br>
            <a:r>
              <a:rPr lang="en-US" sz="2100" dirty="0">
                <a:effectLst/>
                <a:ea typeface="Calibri" panose="020F0502020204030204" pitchFamily="34" charset="0"/>
                <a:cs typeface="Times New Roman" panose="02020603050405020304" pitchFamily="18" charset="0"/>
              </a:rPr>
              <a:t>sent to patients.</a:t>
            </a:r>
            <a:endParaRPr lang="en-US" sz="2100" dirty="0">
              <a:ea typeface="Calibri" panose="020F0502020204030204" pitchFamily="34" charset="0"/>
              <a:cs typeface="Times New Roman" panose="02020603050405020304" pitchFamily="18" charset="0"/>
            </a:endParaRPr>
          </a:p>
          <a:p>
            <a:pPr lvl="1">
              <a:lnSpc>
                <a:spcPct val="107000"/>
              </a:lnSpc>
              <a:spcAft>
                <a:spcPts val="800"/>
              </a:spcAft>
              <a:buFont typeface="Arial" panose="020B0604020202020204" pitchFamily="34" charset="0"/>
              <a:buChar char="•"/>
            </a:pPr>
            <a:r>
              <a:rPr lang="en-US" sz="2100" dirty="0">
                <a:ea typeface="Calibri" panose="020F0502020204030204" pitchFamily="34" charset="0"/>
                <a:cs typeface="Times New Roman" panose="02020603050405020304" pitchFamily="18" charset="0"/>
              </a:rPr>
              <a:t>C</a:t>
            </a:r>
            <a:r>
              <a:rPr lang="en-US" sz="2100" dirty="0">
                <a:effectLst/>
                <a:ea typeface="Calibri" panose="020F0502020204030204" pitchFamily="34" charset="0"/>
                <a:cs typeface="Times New Roman" panose="02020603050405020304" pitchFamily="18" charset="0"/>
              </a:rPr>
              <a:t>ourses, programs and resources that </a:t>
            </a:r>
            <a:br>
              <a:rPr lang="en-US" sz="2100" dirty="0">
                <a:effectLst/>
                <a:ea typeface="Calibri" panose="020F0502020204030204" pitchFamily="34" charset="0"/>
                <a:cs typeface="Times New Roman" panose="02020603050405020304" pitchFamily="18" charset="0"/>
              </a:rPr>
            </a:br>
            <a:r>
              <a:rPr lang="en-US" sz="2100" dirty="0">
                <a:effectLst/>
                <a:ea typeface="Calibri" panose="020F0502020204030204" pitchFamily="34" charset="0"/>
                <a:cs typeface="Times New Roman" panose="02020603050405020304" pitchFamily="18" charset="0"/>
              </a:rPr>
              <a:t>are based on </a:t>
            </a:r>
            <a:r>
              <a:rPr lang="en-US" sz="2100" dirty="0">
                <a:ea typeface="Calibri" panose="020F0502020204030204" pitchFamily="34" charset="0"/>
                <a:cs typeface="Times New Roman" panose="02020603050405020304" pitchFamily="18" charset="0"/>
              </a:rPr>
              <a:t>the </a:t>
            </a:r>
            <a:r>
              <a:rPr lang="en-US" sz="2100" dirty="0">
                <a:effectLst/>
                <a:ea typeface="Calibri" panose="020F0502020204030204" pitchFamily="34" charset="0"/>
                <a:cs typeface="Times New Roman" panose="02020603050405020304" pitchFamily="18" charset="0"/>
              </a:rPr>
              <a:t>needs and </a:t>
            </a:r>
            <a:br>
              <a:rPr lang="en-US" sz="2100" dirty="0">
                <a:effectLst/>
                <a:ea typeface="Calibri" panose="020F0502020204030204" pitchFamily="34" charset="0"/>
                <a:cs typeface="Times New Roman" panose="02020603050405020304" pitchFamily="18" charset="0"/>
              </a:rPr>
            </a:br>
            <a:r>
              <a:rPr lang="en-US" sz="2100" dirty="0">
                <a:effectLst/>
                <a:ea typeface="Calibri" panose="020F0502020204030204" pitchFamily="34" charset="0"/>
                <a:cs typeface="Times New Roman" panose="02020603050405020304" pitchFamily="18" charset="0"/>
              </a:rPr>
              <a:t>interests identified by members.</a:t>
            </a:r>
          </a:p>
          <a:p>
            <a:pPr lvl="1">
              <a:lnSpc>
                <a:spcPct val="107000"/>
              </a:lnSpc>
              <a:spcAft>
                <a:spcPts val="800"/>
              </a:spcAft>
              <a:buFont typeface="Arial" panose="020B0604020202020204" pitchFamily="34" charset="0"/>
              <a:buChar char="•"/>
            </a:pPr>
            <a:r>
              <a:rPr lang="en-US" sz="2100" dirty="0">
                <a:ea typeface="Times New Roman" panose="02020603050405020304" pitchFamily="18" charset="0"/>
                <a:cs typeface="Times New Roman" panose="02020603050405020304" pitchFamily="18" charset="0"/>
              </a:rPr>
              <a:t>Fee Survey highlighting average fees.</a:t>
            </a:r>
            <a:endParaRPr lang="en-CA" sz="2100" dirty="0">
              <a:effectLst/>
              <a:ea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9BA57EA9-A67D-5B40-AE37-01F18D5DDED3}"/>
              </a:ext>
            </a:extLst>
          </p:cNvPr>
          <p:cNvGrpSpPr/>
          <p:nvPr/>
        </p:nvGrpSpPr>
        <p:grpSpPr>
          <a:xfrm>
            <a:off x="152400" y="228600"/>
            <a:ext cx="1778335" cy="838200"/>
            <a:chOff x="3886200" y="6003310"/>
            <a:chExt cx="2413853" cy="1137745"/>
          </a:xfrm>
        </p:grpSpPr>
        <p:sp>
          <p:nvSpPr>
            <p:cNvPr id="16" name="Rectangle 15">
              <a:extLst>
                <a:ext uri="{FF2B5EF4-FFF2-40B4-BE49-F238E27FC236}">
                  <a16:creationId xmlns:a16="http://schemas.microsoft.com/office/drawing/2014/main" id="{F962C2A5-7ABA-6ECE-609F-8D40D310AA8E}"/>
                </a:ext>
              </a:extLst>
            </p:cNvPr>
            <p:cNvSpPr/>
            <p:nvPr/>
          </p:nvSpPr>
          <p:spPr>
            <a:xfrm>
              <a:off x="3886200" y="6003310"/>
              <a:ext cx="2413853" cy="1137745"/>
            </a:xfrm>
            <a:prstGeom prst="rect">
              <a:avLst/>
            </a:prstGeom>
            <a:solidFill>
              <a:srgbClr val="692570"/>
            </a:solidFill>
            <a:ln>
              <a:solidFill>
                <a:srgbClr val="6925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6">
              <a:extLst>
                <a:ext uri="{FF2B5EF4-FFF2-40B4-BE49-F238E27FC236}">
                  <a16:creationId xmlns:a16="http://schemas.microsoft.com/office/drawing/2014/main" id="{4D3BB424-65CF-C35D-FA79-DC9919FB6DBC}"/>
                </a:ext>
              </a:extLst>
            </p:cNvPr>
            <p:cNvPicPr>
              <a:picLocks noChangeAspect="1"/>
            </p:cNvPicPr>
            <p:nvPr/>
          </p:nvPicPr>
          <p:blipFill>
            <a:blip r:embed="rId2"/>
            <a:srcRect t="2870" b="2870"/>
            <a:stretch>
              <a:fillRect/>
            </a:stretch>
          </p:blipFill>
          <p:spPr>
            <a:xfrm>
              <a:off x="3962400" y="6003310"/>
              <a:ext cx="2261453" cy="1137745"/>
            </a:xfrm>
            <a:prstGeom prst="rect">
              <a:avLst/>
            </a:prstGeom>
          </p:spPr>
        </p:pic>
      </p:grpSp>
      <p:sp>
        <p:nvSpPr>
          <p:cNvPr id="5" name="Freeform 3">
            <a:extLst>
              <a:ext uri="{FF2B5EF4-FFF2-40B4-BE49-F238E27FC236}">
                <a16:creationId xmlns:a16="http://schemas.microsoft.com/office/drawing/2014/main" id="{366A3F31-77FB-1A3C-C093-D9090ED733CD}"/>
              </a:ext>
            </a:extLst>
          </p:cNvPr>
          <p:cNvSpPr/>
          <p:nvPr/>
        </p:nvSpPr>
        <p:spPr>
          <a:xfrm rot="5400000" flipH="1">
            <a:off x="7097448" y="4659048"/>
            <a:ext cx="2615600" cy="26967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3">
            <a:extLst>
              <a:ext uri="{FF2B5EF4-FFF2-40B4-BE49-F238E27FC236}">
                <a16:creationId xmlns:a16="http://schemas.microsoft.com/office/drawing/2014/main" id="{01FBFB91-C8E7-5ABF-F6B2-4B0839284EC0}"/>
              </a:ext>
            </a:extLst>
          </p:cNvPr>
          <p:cNvSpPr/>
          <p:nvPr/>
        </p:nvSpPr>
        <p:spPr>
          <a:xfrm rot="5400000" flipH="1">
            <a:off x="7255603" y="550003"/>
            <a:ext cx="658980" cy="67941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3">
            <a:extLst>
              <a:ext uri="{FF2B5EF4-FFF2-40B4-BE49-F238E27FC236}">
                <a16:creationId xmlns:a16="http://schemas.microsoft.com/office/drawing/2014/main" id="{3E693163-6BDB-2C48-9F0A-8C6AC9F7E53E}"/>
              </a:ext>
            </a:extLst>
          </p:cNvPr>
          <p:cNvSpPr/>
          <p:nvPr/>
        </p:nvSpPr>
        <p:spPr>
          <a:xfrm flipH="1">
            <a:off x="7245385" y="-62081"/>
            <a:ext cx="679415" cy="700482"/>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2">
            <a:extLst>
              <a:ext uri="{FF2B5EF4-FFF2-40B4-BE49-F238E27FC236}">
                <a16:creationId xmlns:a16="http://schemas.microsoft.com/office/drawing/2014/main" id="{DD828ACC-4400-978F-7850-D87C83825B39}"/>
              </a:ext>
            </a:extLst>
          </p:cNvPr>
          <p:cNvPicPr>
            <a:picLocks noChangeAspect="1"/>
          </p:cNvPicPr>
          <p:nvPr/>
        </p:nvPicPr>
        <p:blipFill rotWithShape="1">
          <a:blip r:embed="rId3"/>
          <a:srcRect l="4686" t="47406" r="32399" b="6529"/>
          <a:stretch/>
        </p:blipFill>
        <p:spPr>
          <a:xfrm>
            <a:off x="5486400" y="2590800"/>
            <a:ext cx="3342250" cy="3670787"/>
          </a:xfrm>
          <a:prstGeom prst="rect">
            <a:avLst/>
          </a:prstGeom>
          <a:ln w="19050">
            <a:solidFill>
              <a:srgbClr val="69257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5173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5096449-3AAB-1826-36BF-753C456F639E}"/>
              </a:ext>
            </a:extLst>
          </p:cNvPr>
          <p:cNvSpPr/>
          <p:nvPr/>
        </p:nvSpPr>
        <p:spPr>
          <a:xfrm>
            <a:off x="-76200" y="-30331"/>
            <a:ext cx="8001000" cy="1229062"/>
          </a:xfrm>
          <a:prstGeom prst="rect">
            <a:avLst/>
          </a:pr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3A626FB2-87B7-9910-3E51-4EDA2899A032}"/>
              </a:ext>
            </a:extLst>
          </p:cNvPr>
          <p:cNvSpPr>
            <a:spLocks noGrp="1"/>
          </p:cNvSpPr>
          <p:nvPr>
            <p:ph type="title"/>
          </p:nvPr>
        </p:nvSpPr>
        <p:spPr>
          <a:xfrm>
            <a:off x="1066800" y="69850"/>
            <a:ext cx="7315200" cy="1143000"/>
          </a:xfrm>
        </p:spPr>
        <p:txBody>
          <a:bodyPr>
            <a:normAutofit/>
          </a:bodyPr>
          <a:lstStyle/>
          <a:p>
            <a:r>
              <a:rPr lang="en-US" sz="5400" dirty="0">
                <a:solidFill>
                  <a:schemeClr val="bg1"/>
                </a:solidFill>
              </a:rPr>
              <a:t>RMTAO Townhall</a:t>
            </a:r>
            <a:endParaRPr lang="en-CA" sz="5400" dirty="0">
              <a:solidFill>
                <a:schemeClr val="bg1"/>
              </a:solidFill>
            </a:endParaRPr>
          </a:p>
        </p:txBody>
      </p:sp>
      <p:sp>
        <p:nvSpPr>
          <p:cNvPr id="3" name="Content Placeholder 2">
            <a:extLst>
              <a:ext uri="{FF2B5EF4-FFF2-40B4-BE49-F238E27FC236}">
                <a16:creationId xmlns:a16="http://schemas.microsoft.com/office/drawing/2014/main" id="{2FCEF839-E547-A1EE-14E5-A69A3B29339A}"/>
              </a:ext>
            </a:extLst>
          </p:cNvPr>
          <p:cNvSpPr>
            <a:spLocks noGrp="1"/>
          </p:cNvSpPr>
          <p:nvPr>
            <p:ph idx="1"/>
          </p:nvPr>
        </p:nvSpPr>
        <p:spPr>
          <a:xfrm>
            <a:off x="381000" y="1470875"/>
            <a:ext cx="9144000" cy="5310925"/>
          </a:xfrm>
        </p:spPr>
        <p:txBody>
          <a:bodyPr>
            <a:normAutofit/>
          </a:bodyPr>
          <a:lstStyle/>
          <a:p>
            <a:pPr marL="0" indent="0">
              <a:lnSpc>
                <a:spcPct val="140000"/>
              </a:lnSpc>
              <a:spcAft>
                <a:spcPts val="1125"/>
              </a:spcAft>
              <a:buNone/>
            </a:pPr>
            <a:r>
              <a:rPr lang="en-CA" sz="2000" b="1" dirty="0">
                <a:effectLst/>
                <a:ea typeface="Aptos" panose="020B0004020202020204" pitchFamily="34" charset="0"/>
                <a:cs typeface="Arial" panose="020B0604020202020204" pitchFamily="34" charset="0"/>
              </a:rPr>
              <a:t>Interprofessional Collaboration </a:t>
            </a:r>
            <a:endParaRPr lang="en-US" sz="2000" b="1" dirty="0">
              <a:effectLst/>
              <a:ea typeface="Calibri" panose="020F0502020204030204" pitchFamily="34" charset="0"/>
              <a:cs typeface="Arial" panose="020B0604020202020204" pitchFamily="34" charset="0"/>
            </a:endParaRPr>
          </a:p>
          <a:p>
            <a:pPr>
              <a:spcAft>
                <a:spcPts val="800"/>
              </a:spcAft>
            </a:pPr>
            <a:r>
              <a:rPr lang="en-CA" sz="1800" dirty="0">
                <a:effectLst/>
                <a:ea typeface="Aptos" panose="020B0004020202020204" pitchFamily="34" charset="0"/>
              </a:rPr>
              <a:t>The RMTAO has entered into a partnership with the West Toronto Community Health Services (WTCHS). </a:t>
            </a:r>
          </a:p>
          <a:p>
            <a:pPr>
              <a:spcAft>
                <a:spcPts val="800"/>
              </a:spcAft>
            </a:pPr>
            <a:r>
              <a:rPr lang="en-CA" sz="1800" dirty="0">
                <a:effectLst/>
                <a:ea typeface="Aptos" panose="020B0004020202020204" pitchFamily="34" charset="0"/>
              </a:rPr>
              <a:t>To further advance our goal of supporting the participation of RMTs in interprofessional teams.</a:t>
            </a:r>
          </a:p>
          <a:p>
            <a:pPr>
              <a:spcAft>
                <a:spcPts val="800"/>
              </a:spcAft>
            </a:pPr>
            <a:r>
              <a:rPr lang="en-CA" sz="1800" dirty="0">
                <a:effectLst/>
                <a:ea typeface="Aptos" panose="020B0004020202020204" pitchFamily="34" charset="0"/>
              </a:rPr>
              <a:t>The RMTAO has embedded 2 RMTs into the integrated, team-based primary care team.</a:t>
            </a:r>
          </a:p>
          <a:p>
            <a:pPr>
              <a:spcAft>
                <a:spcPts val="800"/>
              </a:spcAft>
            </a:pPr>
            <a:r>
              <a:rPr lang="en-CA" sz="1800" dirty="0">
                <a:effectLst/>
                <a:ea typeface="Aptos" panose="020B0004020202020204" pitchFamily="34" charset="0"/>
              </a:rPr>
              <a:t>Results will be presented in the next few months. </a:t>
            </a:r>
            <a:endParaRPr lang="en-US" sz="2100" dirty="0">
              <a:effectLst/>
              <a:ea typeface="Calibri" panose="020F0502020204030204" pitchFamily="34" charset="0"/>
              <a:cs typeface="Times New Roman" panose="02020603050405020304" pitchFamily="18" charset="0"/>
            </a:endParaRPr>
          </a:p>
          <a:p>
            <a:pPr marL="0" indent="0">
              <a:lnSpc>
                <a:spcPct val="140000"/>
              </a:lnSpc>
              <a:buNone/>
            </a:pPr>
            <a:r>
              <a:rPr lang="en-CA" sz="1800" b="1" dirty="0">
                <a:effectLst/>
                <a:ea typeface="Aptos" panose="020B0004020202020204" pitchFamily="34" charset="0"/>
                <a:cs typeface="Arial" panose="020B0604020202020204" pitchFamily="34" charset="0"/>
              </a:rPr>
              <a:t>Primary Care Summit</a:t>
            </a:r>
          </a:p>
          <a:p>
            <a:pPr>
              <a:lnSpc>
                <a:spcPct val="140000"/>
              </a:lnSpc>
            </a:pPr>
            <a:r>
              <a:rPr lang="en-CA" sz="1800" dirty="0">
                <a:effectLst/>
                <a:ea typeface="Aptos" panose="020B0004020202020204" pitchFamily="34" charset="0"/>
                <a:cs typeface="Aptos" panose="020B0004020202020204" pitchFamily="34" charset="0"/>
              </a:rPr>
              <a:t> On February 22-23, 2024, the RMTAO attended and presented at the Team Primary Care (TPC) Summit in Ottawa about the WTCHS Pilot Project. </a:t>
            </a:r>
          </a:p>
          <a:p>
            <a:pPr>
              <a:lnSpc>
                <a:spcPct val="140000"/>
              </a:lnSpc>
            </a:pPr>
            <a:r>
              <a:rPr lang="en-CA" sz="1800" dirty="0">
                <a:effectLst/>
                <a:ea typeface="Aptos" panose="020B0004020202020204" pitchFamily="34" charset="0"/>
                <a:cs typeface="Aptos" panose="020B0004020202020204" pitchFamily="34" charset="0"/>
              </a:rPr>
              <a:t>The summit was attended by 200 people in person, and 100 joined virtually. </a:t>
            </a:r>
          </a:p>
          <a:p>
            <a:pPr>
              <a:lnSpc>
                <a:spcPct val="140000"/>
              </a:lnSpc>
            </a:pPr>
            <a:r>
              <a:rPr lang="en-CA" sz="1800" dirty="0">
                <a:effectLst/>
                <a:ea typeface="Aptos" panose="020B0004020202020204" pitchFamily="34" charset="0"/>
                <a:cs typeface="Aptos" panose="020B0004020202020204" pitchFamily="34" charset="0"/>
              </a:rPr>
              <a:t>The feedback from participants has been overwhelmingly positive</a:t>
            </a:r>
            <a:r>
              <a:rPr lang="en-CA" sz="1800" dirty="0">
                <a:ea typeface="Aptos" panose="020B0004020202020204" pitchFamily="34" charset="0"/>
                <a:cs typeface="Aptos" panose="020B0004020202020204" pitchFamily="34" charset="0"/>
              </a:rPr>
              <a:t>.</a:t>
            </a:r>
            <a:endParaRPr lang="en-CA" sz="2100" dirty="0">
              <a:ea typeface="Times New Roman" panose="02020603050405020304" pitchFamily="18" charset="0"/>
              <a:cs typeface="Times New Roman" panose="02020603050405020304" pitchFamily="18" charset="0"/>
            </a:endParaRPr>
          </a:p>
          <a:p>
            <a:pPr marL="0" indent="0">
              <a:lnSpc>
                <a:spcPct val="107000"/>
              </a:lnSpc>
              <a:spcAft>
                <a:spcPts val="800"/>
              </a:spcAft>
              <a:buNone/>
            </a:pPr>
            <a:endParaRPr lang="en-CA" sz="2100" dirty="0">
              <a:effectLst/>
              <a:latin typeface="+mj-lt"/>
              <a:ea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9BA57EA9-A67D-5B40-AE37-01F18D5DDED3}"/>
              </a:ext>
            </a:extLst>
          </p:cNvPr>
          <p:cNvGrpSpPr/>
          <p:nvPr/>
        </p:nvGrpSpPr>
        <p:grpSpPr>
          <a:xfrm>
            <a:off x="152400" y="228600"/>
            <a:ext cx="1778335" cy="838200"/>
            <a:chOff x="3886200" y="6003310"/>
            <a:chExt cx="2413853" cy="1137745"/>
          </a:xfrm>
        </p:grpSpPr>
        <p:sp>
          <p:nvSpPr>
            <p:cNvPr id="16" name="Rectangle 15">
              <a:extLst>
                <a:ext uri="{FF2B5EF4-FFF2-40B4-BE49-F238E27FC236}">
                  <a16:creationId xmlns:a16="http://schemas.microsoft.com/office/drawing/2014/main" id="{F962C2A5-7ABA-6ECE-609F-8D40D310AA8E}"/>
                </a:ext>
              </a:extLst>
            </p:cNvPr>
            <p:cNvSpPr/>
            <p:nvPr/>
          </p:nvSpPr>
          <p:spPr>
            <a:xfrm>
              <a:off x="3886200" y="6003310"/>
              <a:ext cx="2413853" cy="1137745"/>
            </a:xfrm>
            <a:prstGeom prst="rect">
              <a:avLst/>
            </a:prstGeom>
            <a:solidFill>
              <a:srgbClr val="692570"/>
            </a:solidFill>
            <a:ln>
              <a:solidFill>
                <a:srgbClr val="6925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a:extLst>
                <a:ext uri="{FF2B5EF4-FFF2-40B4-BE49-F238E27FC236}">
                  <a16:creationId xmlns:a16="http://schemas.microsoft.com/office/drawing/2014/main" id="{4D3BB424-65CF-C35D-FA79-DC9919FB6DBC}"/>
                </a:ext>
              </a:extLst>
            </p:cNvPr>
            <p:cNvPicPr>
              <a:picLocks noChangeAspect="1"/>
            </p:cNvPicPr>
            <p:nvPr/>
          </p:nvPicPr>
          <p:blipFill>
            <a:blip r:embed="rId2"/>
            <a:srcRect t="2870" b="2870"/>
            <a:stretch>
              <a:fillRect/>
            </a:stretch>
          </p:blipFill>
          <p:spPr>
            <a:xfrm>
              <a:off x="3962400" y="6003310"/>
              <a:ext cx="2261453" cy="1137745"/>
            </a:xfrm>
            <a:prstGeom prst="rect">
              <a:avLst/>
            </a:prstGeom>
          </p:spPr>
        </p:pic>
      </p:grpSp>
      <p:sp>
        <p:nvSpPr>
          <p:cNvPr id="5" name="Freeform 3">
            <a:extLst>
              <a:ext uri="{FF2B5EF4-FFF2-40B4-BE49-F238E27FC236}">
                <a16:creationId xmlns:a16="http://schemas.microsoft.com/office/drawing/2014/main" id="{366A3F31-77FB-1A3C-C093-D9090ED733CD}"/>
              </a:ext>
            </a:extLst>
          </p:cNvPr>
          <p:cNvSpPr/>
          <p:nvPr/>
        </p:nvSpPr>
        <p:spPr>
          <a:xfrm rot="5400000" flipH="1">
            <a:off x="7097448" y="4659048"/>
            <a:ext cx="2615600" cy="26967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Freeform 3">
            <a:extLst>
              <a:ext uri="{FF2B5EF4-FFF2-40B4-BE49-F238E27FC236}">
                <a16:creationId xmlns:a16="http://schemas.microsoft.com/office/drawing/2014/main" id="{01FBFB91-C8E7-5ABF-F6B2-4B0839284EC0}"/>
              </a:ext>
            </a:extLst>
          </p:cNvPr>
          <p:cNvSpPr/>
          <p:nvPr/>
        </p:nvSpPr>
        <p:spPr>
          <a:xfrm rot="5400000" flipH="1">
            <a:off x="7255603" y="550003"/>
            <a:ext cx="658980" cy="67941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Freeform 3">
            <a:extLst>
              <a:ext uri="{FF2B5EF4-FFF2-40B4-BE49-F238E27FC236}">
                <a16:creationId xmlns:a16="http://schemas.microsoft.com/office/drawing/2014/main" id="{3E693163-6BDB-2C48-9F0A-8C6AC9F7E53E}"/>
              </a:ext>
            </a:extLst>
          </p:cNvPr>
          <p:cNvSpPr/>
          <p:nvPr/>
        </p:nvSpPr>
        <p:spPr>
          <a:xfrm flipH="1">
            <a:off x="7245385" y="-62081"/>
            <a:ext cx="679415" cy="700482"/>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112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5096449-3AAB-1826-36BF-753C456F639E}"/>
              </a:ext>
            </a:extLst>
          </p:cNvPr>
          <p:cNvSpPr/>
          <p:nvPr/>
        </p:nvSpPr>
        <p:spPr>
          <a:xfrm>
            <a:off x="-76200" y="-30331"/>
            <a:ext cx="8001000" cy="1229062"/>
          </a:xfrm>
          <a:prstGeom prst="rect">
            <a:avLst/>
          </a:pr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3A626FB2-87B7-9910-3E51-4EDA2899A032}"/>
              </a:ext>
            </a:extLst>
          </p:cNvPr>
          <p:cNvSpPr>
            <a:spLocks noGrp="1"/>
          </p:cNvSpPr>
          <p:nvPr>
            <p:ph type="title"/>
          </p:nvPr>
        </p:nvSpPr>
        <p:spPr>
          <a:xfrm>
            <a:off x="1066800" y="69850"/>
            <a:ext cx="7315200" cy="1143000"/>
          </a:xfrm>
        </p:spPr>
        <p:txBody>
          <a:bodyPr>
            <a:normAutofit/>
          </a:bodyPr>
          <a:lstStyle/>
          <a:p>
            <a:r>
              <a:rPr lang="en-US" sz="5400" dirty="0">
                <a:solidFill>
                  <a:schemeClr val="bg1"/>
                </a:solidFill>
              </a:rPr>
              <a:t>RMTAO Townhall</a:t>
            </a:r>
            <a:endParaRPr lang="en-CA" sz="5400" dirty="0">
              <a:solidFill>
                <a:schemeClr val="bg1"/>
              </a:solidFill>
            </a:endParaRPr>
          </a:p>
        </p:txBody>
      </p:sp>
      <p:sp>
        <p:nvSpPr>
          <p:cNvPr id="3" name="Content Placeholder 2">
            <a:extLst>
              <a:ext uri="{FF2B5EF4-FFF2-40B4-BE49-F238E27FC236}">
                <a16:creationId xmlns:a16="http://schemas.microsoft.com/office/drawing/2014/main" id="{2FCEF839-E547-A1EE-14E5-A69A3B29339A}"/>
              </a:ext>
            </a:extLst>
          </p:cNvPr>
          <p:cNvSpPr>
            <a:spLocks noGrp="1"/>
          </p:cNvSpPr>
          <p:nvPr>
            <p:ph idx="1"/>
          </p:nvPr>
        </p:nvSpPr>
        <p:spPr>
          <a:xfrm>
            <a:off x="381000" y="1470875"/>
            <a:ext cx="9144000" cy="5310925"/>
          </a:xfrm>
        </p:spPr>
        <p:txBody>
          <a:bodyPr>
            <a:normAutofit/>
          </a:bodyPr>
          <a:lstStyle/>
          <a:p>
            <a:pPr marL="0" indent="0">
              <a:lnSpc>
                <a:spcPct val="140000"/>
              </a:lnSpc>
              <a:spcAft>
                <a:spcPts val="1125"/>
              </a:spcAft>
              <a:buNone/>
            </a:pPr>
            <a:r>
              <a:rPr lang="en-CA" sz="2000" b="1" dirty="0">
                <a:effectLst/>
                <a:ea typeface="Aptos" panose="020B0004020202020204" pitchFamily="34" charset="0"/>
                <a:cs typeface="Arial" panose="020B0604020202020204" pitchFamily="34" charset="0"/>
              </a:rPr>
              <a:t>Pilot Project Videos </a:t>
            </a:r>
          </a:p>
          <a:p>
            <a:pPr>
              <a:spcAft>
                <a:spcPts val="800"/>
              </a:spcAft>
            </a:pPr>
            <a:r>
              <a:rPr lang="en-CA" sz="1800" dirty="0">
                <a:effectLst/>
                <a:ea typeface="Aptos" panose="020B0004020202020204" pitchFamily="34" charset="0"/>
              </a:rPr>
              <a:t>The RMTAO is developing a series of at least four videos highlighting the impact of this pilot project on both practitioners and patients. </a:t>
            </a:r>
            <a:endParaRPr lang="en-CA" sz="1800" b="1" dirty="0">
              <a:solidFill>
                <a:srgbClr val="555555"/>
              </a:solidFill>
              <a:effectLst/>
              <a:ea typeface="Aptos" panose="020B0004020202020204" pitchFamily="34" charset="0"/>
            </a:endParaRPr>
          </a:p>
          <a:p>
            <a:pPr marL="0" indent="0">
              <a:spcAft>
                <a:spcPts val="800"/>
              </a:spcAft>
              <a:buNone/>
            </a:pPr>
            <a:r>
              <a:rPr lang="en-US" sz="3200" dirty="0">
                <a:effectLst/>
                <a:ea typeface="Calibri" panose="020F0502020204030204" pitchFamily="34" charset="0"/>
                <a:cs typeface="Times New Roman" panose="02020603050405020304" pitchFamily="18" charset="0"/>
              </a:rPr>
              <a:t> </a:t>
            </a:r>
          </a:p>
          <a:p>
            <a:pPr>
              <a:lnSpc>
                <a:spcPct val="107000"/>
              </a:lnSpc>
              <a:spcAft>
                <a:spcPts val="800"/>
              </a:spcAft>
            </a:pPr>
            <a:endParaRPr lang="en-CA" sz="2100" dirty="0">
              <a:latin typeface="+mj-lt"/>
              <a:ea typeface="Times New Roman" panose="02020603050405020304" pitchFamily="18" charset="0"/>
              <a:cs typeface="Times New Roman" panose="02020603050405020304" pitchFamily="18" charset="0"/>
            </a:endParaRPr>
          </a:p>
          <a:p>
            <a:pPr marL="0" indent="0">
              <a:lnSpc>
                <a:spcPct val="107000"/>
              </a:lnSpc>
              <a:spcAft>
                <a:spcPts val="800"/>
              </a:spcAft>
              <a:buNone/>
            </a:pPr>
            <a:endParaRPr lang="en-CA" sz="2100" dirty="0">
              <a:effectLst/>
              <a:latin typeface="+mj-lt"/>
              <a:ea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9BA57EA9-A67D-5B40-AE37-01F18D5DDED3}"/>
              </a:ext>
            </a:extLst>
          </p:cNvPr>
          <p:cNvGrpSpPr/>
          <p:nvPr/>
        </p:nvGrpSpPr>
        <p:grpSpPr>
          <a:xfrm>
            <a:off x="152400" y="228600"/>
            <a:ext cx="1778335" cy="838200"/>
            <a:chOff x="3886200" y="6003310"/>
            <a:chExt cx="2413853" cy="1137745"/>
          </a:xfrm>
        </p:grpSpPr>
        <p:sp>
          <p:nvSpPr>
            <p:cNvPr id="16" name="Rectangle 15">
              <a:extLst>
                <a:ext uri="{FF2B5EF4-FFF2-40B4-BE49-F238E27FC236}">
                  <a16:creationId xmlns:a16="http://schemas.microsoft.com/office/drawing/2014/main" id="{F962C2A5-7ABA-6ECE-609F-8D40D310AA8E}"/>
                </a:ext>
              </a:extLst>
            </p:cNvPr>
            <p:cNvSpPr/>
            <p:nvPr/>
          </p:nvSpPr>
          <p:spPr>
            <a:xfrm>
              <a:off x="3886200" y="6003310"/>
              <a:ext cx="2413853" cy="1137745"/>
            </a:xfrm>
            <a:prstGeom prst="rect">
              <a:avLst/>
            </a:prstGeom>
            <a:solidFill>
              <a:srgbClr val="692570"/>
            </a:solidFill>
            <a:ln>
              <a:solidFill>
                <a:srgbClr val="6925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a:extLst>
                <a:ext uri="{FF2B5EF4-FFF2-40B4-BE49-F238E27FC236}">
                  <a16:creationId xmlns:a16="http://schemas.microsoft.com/office/drawing/2014/main" id="{4D3BB424-65CF-C35D-FA79-DC9919FB6DBC}"/>
                </a:ext>
              </a:extLst>
            </p:cNvPr>
            <p:cNvPicPr>
              <a:picLocks noChangeAspect="1"/>
            </p:cNvPicPr>
            <p:nvPr/>
          </p:nvPicPr>
          <p:blipFill>
            <a:blip r:embed="rId4"/>
            <a:srcRect t="2870" b="2870"/>
            <a:stretch>
              <a:fillRect/>
            </a:stretch>
          </p:blipFill>
          <p:spPr>
            <a:xfrm>
              <a:off x="3962400" y="6003310"/>
              <a:ext cx="2261453" cy="1137745"/>
            </a:xfrm>
            <a:prstGeom prst="rect">
              <a:avLst/>
            </a:prstGeom>
          </p:spPr>
        </p:pic>
      </p:grpSp>
      <p:sp>
        <p:nvSpPr>
          <p:cNvPr id="5" name="Freeform 3">
            <a:extLst>
              <a:ext uri="{FF2B5EF4-FFF2-40B4-BE49-F238E27FC236}">
                <a16:creationId xmlns:a16="http://schemas.microsoft.com/office/drawing/2014/main" id="{366A3F31-77FB-1A3C-C093-D9090ED733CD}"/>
              </a:ext>
            </a:extLst>
          </p:cNvPr>
          <p:cNvSpPr/>
          <p:nvPr/>
        </p:nvSpPr>
        <p:spPr>
          <a:xfrm rot="5400000" flipH="1">
            <a:off x="7097448" y="4659048"/>
            <a:ext cx="2615600" cy="26967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Freeform 3">
            <a:extLst>
              <a:ext uri="{FF2B5EF4-FFF2-40B4-BE49-F238E27FC236}">
                <a16:creationId xmlns:a16="http://schemas.microsoft.com/office/drawing/2014/main" id="{01FBFB91-C8E7-5ABF-F6B2-4B0839284EC0}"/>
              </a:ext>
            </a:extLst>
          </p:cNvPr>
          <p:cNvSpPr/>
          <p:nvPr/>
        </p:nvSpPr>
        <p:spPr>
          <a:xfrm rot="5400000" flipH="1">
            <a:off x="7255603" y="550003"/>
            <a:ext cx="658980" cy="67941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Freeform 3">
            <a:extLst>
              <a:ext uri="{FF2B5EF4-FFF2-40B4-BE49-F238E27FC236}">
                <a16:creationId xmlns:a16="http://schemas.microsoft.com/office/drawing/2014/main" id="{3E693163-6BDB-2C48-9F0A-8C6AC9F7E53E}"/>
              </a:ext>
            </a:extLst>
          </p:cNvPr>
          <p:cNvSpPr/>
          <p:nvPr/>
        </p:nvSpPr>
        <p:spPr>
          <a:xfrm flipH="1">
            <a:off x="7245385" y="-62081"/>
            <a:ext cx="679415" cy="700482"/>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a_patient's_story__rmtao_pilot_project (1080p)">
            <a:hlinkClick r:id="" action="ppaction://media"/>
            <a:extLst>
              <a:ext uri="{FF2B5EF4-FFF2-40B4-BE49-F238E27FC236}">
                <a16:creationId xmlns:a16="http://schemas.microsoft.com/office/drawing/2014/main" id="{49A6B190-0816-D93A-B94B-0C59287B53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0554" y="2725906"/>
            <a:ext cx="7162800" cy="4029075"/>
          </a:xfrm>
          <a:prstGeom prst="rect">
            <a:avLst/>
          </a:prstGeom>
        </p:spPr>
      </p:pic>
    </p:spTree>
    <p:extLst>
      <p:ext uri="{BB962C8B-B14F-4D97-AF65-F5344CB8AC3E}">
        <p14:creationId xmlns:p14="http://schemas.microsoft.com/office/powerpoint/2010/main" val="265250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5096449-3AAB-1826-36BF-753C456F639E}"/>
              </a:ext>
            </a:extLst>
          </p:cNvPr>
          <p:cNvSpPr/>
          <p:nvPr/>
        </p:nvSpPr>
        <p:spPr>
          <a:xfrm>
            <a:off x="-76200" y="-30331"/>
            <a:ext cx="8001000" cy="1229062"/>
          </a:xfrm>
          <a:prstGeom prst="rect">
            <a:avLst/>
          </a:pr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3A626FB2-87B7-9910-3E51-4EDA2899A032}"/>
              </a:ext>
            </a:extLst>
          </p:cNvPr>
          <p:cNvSpPr>
            <a:spLocks noGrp="1"/>
          </p:cNvSpPr>
          <p:nvPr>
            <p:ph type="title"/>
          </p:nvPr>
        </p:nvSpPr>
        <p:spPr>
          <a:xfrm>
            <a:off x="1066800" y="69850"/>
            <a:ext cx="7315200" cy="1143000"/>
          </a:xfrm>
        </p:spPr>
        <p:txBody>
          <a:bodyPr>
            <a:normAutofit/>
          </a:bodyPr>
          <a:lstStyle/>
          <a:p>
            <a:r>
              <a:rPr lang="en-US" sz="5400" dirty="0">
                <a:solidFill>
                  <a:schemeClr val="bg1"/>
                </a:solidFill>
              </a:rPr>
              <a:t>RMTAO Townhall</a:t>
            </a:r>
            <a:endParaRPr lang="en-CA" sz="5400" dirty="0">
              <a:solidFill>
                <a:schemeClr val="bg1"/>
              </a:solidFill>
            </a:endParaRPr>
          </a:p>
        </p:txBody>
      </p:sp>
      <p:sp>
        <p:nvSpPr>
          <p:cNvPr id="3" name="Content Placeholder 2">
            <a:extLst>
              <a:ext uri="{FF2B5EF4-FFF2-40B4-BE49-F238E27FC236}">
                <a16:creationId xmlns:a16="http://schemas.microsoft.com/office/drawing/2014/main" id="{2FCEF839-E547-A1EE-14E5-A69A3B29339A}"/>
              </a:ext>
            </a:extLst>
          </p:cNvPr>
          <p:cNvSpPr>
            <a:spLocks noGrp="1"/>
          </p:cNvSpPr>
          <p:nvPr>
            <p:ph idx="1"/>
          </p:nvPr>
        </p:nvSpPr>
        <p:spPr>
          <a:xfrm>
            <a:off x="152400" y="1371600"/>
            <a:ext cx="9296400" cy="5615725"/>
          </a:xfrm>
        </p:spPr>
        <p:txBody>
          <a:bodyPr>
            <a:normAutofit fontScale="70000" lnSpcReduction="20000"/>
          </a:bodyPr>
          <a:lstStyle/>
          <a:p>
            <a:pPr marL="0" indent="0">
              <a:lnSpc>
                <a:spcPct val="140000"/>
              </a:lnSpc>
              <a:spcAft>
                <a:spcPts val="1125"/>
              </a:spcAft>
              <a:buNone/>
            </a:pPr>
            <a:r>
              <a:rPr lang="en-CA" sz="3400" b="1" dirty="0">
                <a:effectLst/>
                <a:ea typeface="Aptos" panose="020B0004020202020204" pitchFamily="34" charset="0"/>
              </a:rPr>
              <a:t>Queen's Park Day </a:t>
            </a:r>
          </a:p>
          <a:p>
            <a:pPr>
              <a:lnSpc>
                <a:spcPct val="140000"/>
              </a:lnSpc>
            </a:pPr>
            <a:r>
              <a:rPr lang="en-CA" sz="2600" dirty="0">
                <a:effectLst/>
                <a:ea typeface="Aptos" panose="020B0004020202020204" pitchFamily="34" charset="0"/>
                <a:cs typeface="Arial" panose="020B0604020202020204" pitchFamily="34" charset="0"/>
              </a:rPr>
              <a:t>Our first Queen’s Park Day since late 2018 was held in February and was a tremendous success.</a:t>
            </a:r>
          </a:p>
          <a:p>
            <a:pPr>
              <a:lnSpc>
                <a:spcPct val="140000"/>
              </a:lnSpc>
            </a:pPr>
            <a:r>
              <a:rPr lang="en-CA" sz="2600" dirty="0">
                <a:effectLst/>
                <a:ea typeface="Aptos" panose="020B0004020202020204" pitchFamily="34" charset="0"/>
                <a:cs typeface="Arial" panose="020B0604020202020204" pitchFamily="34" charset="0"/>
              </a:rPr>
              <a:t>Our 28-member team carried three strong messages to meetings with MPPs, focusing on RMTAO’s primary issues and concerns, including:</a:t>
            </a:r>
          </a:p>
          <a:p>
            <a:pPr lvl="1" indent="-342900">
              <a:lnSpc>
                <a:spcPct val="120000"/>
              </a:lnSpc>
              <a:spcAft>
                <a:spcPts val="800"/>
              </a:spcAft>
              <a:buSzPts val="1000"/>
              <a:buFont typeface="Symbol" panose="05050102010706020507" pitchFamily="18" charset="2"/>
              <a:buChar char=""/>
              <a:tabLst>
                <a:tab pos="457200" algn="l"/>
              </a:tabLst>
            </a:pPr>
            <a:r>
              <a:rPr lang="en-CA" sz="2600" kern="100" dirty="0">
                <a:effectLst/>
                <a:ea typeface="Aptos" panose="020B0004020202020204" pitchFamily="34" charset="0"/>
                <a:cs typeface="Arial" panose="020B0604020202020204" pitchFamily="34" charset="0"/>
              </a:rPr>
              <a:t>The need to include massage therapy in community health teams across Ontario,</a:t>
            </a:r>
          </a:p>
          <a:p>
            <a:pPr lvl="1" indent="-342900">
              <a:lnSpc>
                <a:spcPct val="120000"/>
              </a:lnSpc>
              <a:spcAft>
                <a:spcPts val="800"/>
              </a:spcAft>
              <a:buSzPts val="1000"/>
              <a:buFont typeface="Symbol" panose="05050102010706020507" pitchFamily="18" charset="2"/>
              <a:buChar char=""/>
              <a:tabLst>
                <a:tab pos="457200" algn="l"/>
              </a:tabLst>
            </a:pPr>
            <a:r>
              <a:rPr lang="en-CA" sz="2600" kern="100" dirty="0">
                <a:effectLst/>
                <a:ea typeface="Aptos" panose="020B0004020202020204" pitchFamily="34" charset="0"/>
                <a:cs typeface="Arial" panose="020B0604020202020204" pitchFamily="34" charset="0"/>
              </a:rPr>
              <a:t>HST exemption for RMTs,</a:t>
            </a:r>
          </a:p>
          <a:p>
            <a:pPr lvl="1" indent="-342900">
              <a:lnSpc>
                <a:spcPct val="120000"/>
              </a:lnSpc>
              <a:spcAft>
                <a:spcPts val="800"/>
              </a:spcAft>
              <a:buSzPts val="1000"/>
              <a:buFont typeface="Symbol" panose="05050102010706020507" pitchFamily="18" charset="2"/>
              <a:buChar char=""/>
              <a:tabLst>
                <a:tab pos="457200" algn="l"/>
              </a:tabLst>
            </a:pPr>
            <a:r>
              <a:rPr lang="en-CA" sz="2600" kern="100" dirty="0">
                <a:effectLst/>
                <a:ea typeface="Aptos" panose="020B0004020202020204" pitchFamily="34" charset="0"/>
                <a:cs typeface="Arial" panose="020B0604020202020204" pitchFamily="34" charset="0"/>
              </a:rPr>
              <a:t>The difficulties of obtaining third-party sign-off for treatment plans related to motor vehicle accident insurance claims (OCF-18).</a:t>
            </a:r>
          </a:p>
          <a:p>
            <a:pPr>
              <a:lnSpc>
                <a:spcPct val="140000"/>
              </a:lnSpc>
            </a:pPr>
            <a:r>
              <a:rPr lang="en-CA" sz="2600" dirty="0">
                <a:effectLst/>
                <a:ea typeface="Aptos" panose="020B0004020202020204" pitchFamily="34" charset="0"/>
                <a:cs typeface="Arial" panose="020B0604020202020204" pitchFamily="34" charset="0"/>
              </a:rPr>
              <a:t>MPP France Gelinas introduced a Bill, which will now go through the legislative process, will, ultimately, make the third Wednesday of every October henceforth known as “Massage Therapy Day” in the province.</a:t>
            </a:r>
          </a:p>
          <a:p>
            <a:pPr>
              <a:lnSpc>
                <a:spcPct val="140000"/>
              </a:lnSpc>
            </a:pPr>
            <a:r>
              <a:rPr lang="en-CA" sz="2600" dirty="0">
                <a:effectLst/>
                <a:ea typeface="Aptos" panose="020B0004020202020204" pitchFamily="34" charset="0"/>
                <a:cs typeface="Arial" panose="020B0604020202020204" pitchFamily="34" charset="0"/>
              </a:rPr>
              <a:t>RMTAO volunteers were busy meeting with 23 MPPs, 18 Queen’s Park staffers, and supporters.</a:t>
            </a:r>
          </a:p>
          <a:p>
            <a:pPr>
              <a:spcAft>
                <a:spcPts val="800"/>
              </a:spcAft>
            </a:pPr>
            <a:endParaRPr lang="en-US" sz="2100" dirty="0">
              <a:effectLst/>
              <a:ea typeface="Calibri" panose="020F0502020204030204" pitchFamily="34" charset="0"/>
              <a:cs typeface="Times New Roman" panose="02020603050405020304" pitchFamily="18" charset="0"/>
            </a:endParaRPr>
          </a:p>
          <a:p>
            <a:pPr>
              <a:lnSpc>
                <a:spcPct val="107000"/>
              </a:lnSpc>
              <a:spcAft>
                <a:spcPts val="800"/>
              </a:spcAft>
            </a:pPr>
            <a:endParaRPr lang="en-CA" sz="2100" dirty="0">
              <a:latin typeface="+mj-lt"/>
              <a:ea typeface="Times New Roman" panose="02020603050405020304" pitchFamily="18" charset="0"/>
              <a:cs typeface="Times New Roman" panose="02020603050405020304" pitchFamily="18" charset="0"/>
            </a:endParaRPr>
          </a:p>
          <a:p>
            <a:pPr marL="0" indent="0">
              <a:lnSpc>
                <a:spcPct val="107000"/>
              </a:lnSpc>
              <a:spcAft>
                <a:spcPts val="800"/>
              </a:spcAft>
              <a:buNone/>
            </a:pPr>
            <a:endParaRPr lang="en-CA" sz="2100" dirty="0">
              <a:effectLst/>
              <a:latin typeface="+mj-lt"/>
              <a:ea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9BA57EA9-A67D-5B40-AE37-01F18D5DDED3}"/>
              </a:ext>
            </a:extLst>
          </p:cNvPr>
          <p:cNvGrpSpPr/>
          <p:nvPr/>
        </p:nvGrpSpPr>
        <p:grpSpPr>
          <a:xfrm>
            <a:off x="152400" y="228600"/>
            <a:ext cx="1778335" cy="838200"/>
            <a:chOff x="3886200" y="6003310"/>
            <a:chExt cx="2413853" cy="1137745"/>
          </a:xfrm>
        </p:grpSpPr>
        <p:sp>
          <p:nvSpPr>
            <p:cNvPr id="16" name="Rectangle 15">
              <a:extLst>
                <a:ext uri="{FF2B5EF4-FFF2-40B4-BE49-F238E27FC236}">
                  <a16:creationId xmlns:a16="http://schemas.microsoft.com/office/drawing/2014/main" id="{F962C2A5-7ABA-6ECE-609F-8D40D310AA8E}"/>
                </a:ext>
              </a:extLst>
            </p:cNvPr>
            <p:cNvSpPr/>
            <p:nvPr/>
          </p:nvSpPr>
          <p:spPr>
            <a:xfrm>
              <a:off x="3886200" y="6003310"/>
              <a:ext cx="2413853" cy="1137745"/>
            </a:xfrm>
            <a:prstGeom prst="rect">
              <a:avLst/>
            </a:prstGeom>
            <a:solidFill>
              <a:srgbClr val="692570"/>
            </a:solidFill>
            <a:ln>
              <a:solidFill>
                <a:srgbClr val="6925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a:extLst>
                <a:ext uri="{FF2B5EF4-FFF2-40B4-BE49-F238E27FC236}">
                  <a16:creationId xmlns:a16="http://schemas.microsoft.com/office/drawing/2014/main" id="{4D3BB424-65CF-C35D-FA79-DC9919FB6DBC}"/>
                </a:ext>
              </a:extLst>
            </p:cNvPr>
            <p:cNvPicPr>
              <a:picLocks noChangeAspect="1"/>
            </p:cNvPicPr>
            <p:nvPr/>
          </p:nvPicPr>
          <p:blipFill>
            <a:blip r:embed="rId2"/>
            <a:srcRect t="2870" b="2870"/>
            <a:stretch>
              <a:fillRect/>
            </a:stretch>
          </p:blipFill>
          <p:spPr>
            <a:xfrm>
              <a:off x="3962400" y="6003310"/>
              <a:ext cx="2261453" cy="1137745"/>
            </a:xfrm>
            <a:prstGeom prst="rect">
              <a:avLst/>
            </a:prstGeom>
          </p:spPr>
        </p:pic>
      </p:grpSp>
      <p:sp>
        <p:nvSpPr>
          <p:cNvPr id="5" name="Freeform 3">
            <a:extLst>
              <a:ext uri="{FF2B5EF4-FFF2-40B4-BE49-F238E27FC236}">
                <a16:creationId xmlns:a16="http://schemas.microsoft.com/office/drawing/2014/main" id="{366A3F31-77FB-1A3C-C093-D9090ED733CD}"/>
              </a:ext>
            </a:extLst>
          </p:cNvPr>
          <p:cNvSpPr/>
          <p:nvPr/>
        </p:nvSpPr>
        <p:spPr>
          <a:xfrm rot="5400000" flipH="1">
            <a:off x="7097448" y="4659048"/>
            <a:ext cx="2615600" cy="26967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Freeform 3">
            <a:extLst>
              <a:ext uri="{FF2B5EF4-FFF2-40B4-BE49-F238E27FC236}">
                <a16:creationId xmlns:a16="http://schemas.microsoft.com/office/drawing/2014/main" id="{01FBFB91-C8E7-5ABF-F6B2-4B0839284EC0}"/>
              </a:ext>
            </a:extLst>
          </p:cNvPr>
          <p:cNvSpPr/>
          <p:nvPr/>
        </p:nvSpPr>
        <p:spPr>
          <a:xfrm rot="5400000" flipH="1">
            <a:off x="7255603" y="550003"/>
            <a:ext cx="658980" cy="67941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Freeform 3">
            <a:extLst>
              <a:ext uri="{FF2B5EF4-FFF2-40B4-BE49-F238E27FC236}">
                <a16:creationId xmlns:a16="http://schemas.microsoft.com/office/drawing/2014/main" id="{3E693163-6BDB-2C48-9F0A-8C6AC9F7E53E}"/>
              </a:ext>
            </a:extLst>
          </p:cNvPr>
          <p:cNvSpPr/>
          <p:nvPr/>
        </p:nvSpPr>
        <p:spPr>
          <a:xfrm flipH="1">
            <a:off x="7245385" y="-62081"/>
            <a:ext cx="679415" cy="700482"/>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2252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5096449-3AAB-1826-36BF-753C456F639E}"/>
              </a:ext>
            </a:extLst>
          </p:cNvPr>
          <p:cNvSpPr/>
          <p:nvPr/>
        </p:nvSpPr>
        <p:spPr>
          <a:xfrm>
            <a:off x="-76200" y="-30331"/>
            <a:ext cx="8001000" cy="1229062"/>
          </a:xfrm>
          <a:prstGeom prst="rect">
            <a:avLst/>
          </a:pr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3A626FB2-87B7-9910-3E51-4EDA2899A032}"/>
              </a:ext>
            </a:extLst>
          </p:cNvPr>
          <p:cNvSpPr>
            <a:spLocks noGrp="1"/>
          </p:cNvSpPr>
          <p:nvPr>
            <p:ph type="title"/>
          </p:nvPr>
        </p:nvSpPr>
        <p:spPr>
          <a:xfrm>
            <a:off x="1066800" y="69850"/>
            <a:ext cx="7315200" cy="1143000"/>
          </a:xfrm>
        </p:spPr>
        <p:txBody>
          <a:bodyPr>
            <a:normAutofit/>
          </a:bodyPr>
          <a:lstStyle/>
          <a:p>
            <a:r>
              <a:rPr lang="en-US" sz="5400" dirty="0">
                <a:solidFill>
                  <a:schemeClr val="bg1"/>
                </a:solidFill>
              </a:rPr>
              <a:t>RMTAO Townhall</a:t>
            </a:r>
            <a:endParaRPr lang="en-CA" sz="5400" dirty="0">
              <a:solidFill>
                <a:schemeClr val="bg1"/>
              </a:solidFill>
            </a:endParaRPr>
          </a:p>
        </p:txBody>
      </p:sp>
      <p:sp>
        <p:nvSpPr>
          <p:cNvPr id="3" name="Content Placeholder 2">
            <a:extLst>
              <a:ext uri="{FF2B5EF4-FFF2-40B4-BE49-F238E27FC236}">
                <a16:creationId xmlns:a16="http://schemas.microsoft.com/office/drawing/2014/main" id="{2FCEF839-E547-A1EE-14E5-A69A3B29339A}"/>
              </a:ext>
            </a:extLst>
          </p:cNvPr>
          <p:cNvSpPr>
            <a:spLocks noGrp="1"/>
          </p:cNvSpPr>
          <p:nvPr>
            <p:ph idx="1"/>
          </p:nvPr>
        </p:nvSpPr>
        <p:spPr>
          <a:xfrm>
            <a:off x="381000" y="1470875"/>
            <a:ext cx="9144000" cy="5310925"/>
          </a:xfrm>
        </p:spPr>
        <p:txBody>
          <a:bodyPr>
            <a:normAutofit/>
          </a:bodyPr>
          <a:lstStyle/>
          <a:p>
            <a:pPr marL="0" indent="0">
              <a:lnSpc>
                <a:spcPct val="140000"/>
              </a:lnSpc>
              <a:spcAft>
                <a:spcPts val="1125"/>
              </a:spcAft>
              <a:buNone/>
            </a:pPr>
            <a:r>
              <a:rPr lang="en-CA" sz="2000" b="1" dirty="0">
                <a:effectLst/>
                <a:ea typeface="Aptos" panose="020B0004020202020204" pitchFamily="34" charset="0"/>
                <a:cs typeface="Arial" panose="020B0604020202020204" pitchFamily="34" charset="0"/>
              </a:rPr>
              <a:t>Long-Term Care Meetings </a:t>
            </a:r>
          </a:p>
          <a:p>
            <a:pPr>
              <a:spcAft>
                <a:spcPts val="800"/>
              </a:spcAft>
            </a:pPr>
            <a:r>
              <a:rPr lang="en-CA" sz="1800" dirty="0">
                <a:effectLst/>
                <a:ea typeface="Aptos" panose="020B0004020202020204" pitchFamily="34" charset="0"/>
              </a:rPr>
              <a:t>Recently </a:t>
            </a:r>
            <a:r>
              <a:rPr lang="en-CA" sz="1800" dirty="0">
                <a:ea typeface="Aptos" panose="020B0004020202020204" pitchFamily="34" charset="0"/>
              </a:rPr>
              <a:t>met with 2 </a:t>
            </a:r>
            <a:r>
              <a:rPr lang="en-CA" sz="1800" dirty="0">
                <a:effectLst/>
                <a:ea typeface="Aptos" panose="020B0004020202020204" pitchFamily="34" charset="0"/>
              </a:rPr>
              <a:t>Long Term Care Assistant Deputy Ministers (ADMs) recently.  </a:t>
            </a:r>
          </a:p>
          <a:p>
            <a:pPr>
              <a:spcAft>
                <a:spcPts val="800"/>
              </a:spcAft>
            </a:pPr>
            <a:r>
              <a:rPr lang="en-CA" sz="1800" dirty="0">
                <a:effectLst/>
                <a:ea typeface="Aptos" panose="020B0004020202020204" pitchFamily="34" charset="0"/>
              </a:rPr>
              <a:t>We discussed the Pilot Project, which introduced 2 RMTs into the West Toronto Community Health Service.   </a:t>
            </a:r>
          </a:p>
          <a:p>
            <a:pPr>
              <a:spcAft>
                <a:spcPts val="800"/>
              </a:spcAft>
            </a:pPr>
            <a:r>
              <a:rPr lang="en-CA" sz="1800" dirty="0">
                <a:effectLst/>
                <a:ea typeface="Aptos" panose="020B0004020202020204" pitchFamily="34" charset="0"/>
              </a:rPr>
              <a:t>They were particularly interested in how RMTs in primary care settings can help keep seniors healthy and at home longer.  </a:t>
            </a:r>
          </a:p>
          <a:p>
            <a:pPr>
              <a:lnSpc>
                <a:spcPct val="107000"/>
              </a:lnSpc>
              <a:spcAft>
                <a:spcPts val="800"/>
              </a:spcAft>
            </a:pPr>
            <a:endParaRPr lang="en-CA" sz="2100" dirty="0">
              <a:latin typeface="+mj-lt"/>
              <a:ea typeface="Times New Roman" panose="02020603050405020304" pitchFamily="18" charset="0"/>
              <a:cs typeface="Times New Roman" panose="02020603050405020304" pitchFamily="18" charset="0"/>
            </a:endParaRPr>
          </a:p>
          <a:p>
            <a:pPr marL="0" indent="0">
              <a:lnSpc>
                <a:spcPct val="107000"/>
              </a:lnSpc>
              <a:spcAft>
                <a:spcPts val="800"/>
              </a:spcAft>
              <a:buNone/>
            </a:pPr>
            <a:endParaRPr lang="en-CA" sz="2100" dirty="0">
              <a:effectLst/>
              <a:latin typeface="+mj-lt"/>
              <a:ea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9BA57EA9-A67D-5B40-AE37-01F18D5DDED3}"/>
              </a:ext>
            </a:extLst>
          </p:cNvPr>
          <p:cNvGrpSpPr/>
          <p:nvPr/>
        </p:nvGrpSpPr>
        <p:grpSpPr>
          <a:xfrm>
            <a:off x="152400" y="228600"/>
            <a:ext cx="1778335" cy="838200"/>
            <a:chOff x="3886200" y="6003310"/>
            <a:chExt cx="2413853" cy="1137745"/>
          </a:xfrm>
        </p:grpSpPr>
        <p:sp>
          <p:nvSpPr>
            <p:cNvPr id="16" name="Rectangle 15">
              <a:extLst>
                <a:ext uri="{FF2B5EF4-FFF2-40B4-BE49-F238E27FC236}">
                  <a16:creationId xmlns:a16="http://schemas.microsoft.com/office/drawing/2014/main" id="{F962C2A5-7ABA-6ECE-609F-8D40D310AA8E}"/>
                </a:ext>
              </a:extLst>
            </p:cNvPr>
            <p:cNvSpPr/>
            <p:nvPr/>
          </p:nvSpPr>
          <p:spPr>
            <a:xfrm>
              <a:off x="3886200" y="6003310"/>
              <a:ext cx="2413853" cy="1137745"/>
            </a:xfrm>
            <a:prstGeom prst="rect">
              <a:avLst/>
            </a:prstGeom>
            <a:solidFill>
              <a:srgbClr val="692570"/>
            </a:solidFill>
            <a:ln>
              <a:solidFill>
                <a:srgbClr val="6925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a:extLst>
                <a:ext uri="{FF2B5EF4-FFF2-40B4-BE49-F238E27FC236}">
                  <a16:creationId xmlns:a16="http://schemas.microsoft.com/office/drawing/2014/main" id="{4D3BB424-65CF-C35D-FA79-DC9919FB6DBC}"/>
                </a:ext>
              </a:extLst>
            </p:cNvPr>
            <p:cNvPicPr>
              <a:picLocks noChangeAspect="1"/>
            </p:cNvPicPr>
            <p:nvPr/>
          </p:nvPicPr>
          <p:blipFill>
            <a:blip r:embed="rId2"/>
            <a:srcRect t="2870" b="2870"/>
            <a:stretch>
              <a:fillRect/>
            </a:stretch>
          </p:blipFill>
          <p:spPr>
            <a:xfrm>
              <a:off x="3962400" y="6003310"/>
              <a:ext cx="2261453" cy="1137745"/>
            </a:xfrm>
            <a:prstGeom prst="rect">
              <a:avLst/>
            </a:prstGeom>
          </p:spPr>
        </p:pic>
      </p:grpSp>
      <p:sp>
        <p:nvSpPr>
          <p:cNvPr id="5" name="Freeform 3">
            <a:extLst>
              <a:ext uri="{FF2B5EF4-FFF2-40B4-BE49-F238E27FC236}">
                <a16:creationId xmlns:a16="http://schemas.microsoft.com/office/drawing/2014/main" id="{366A3F31-77FB-1A3C-C093-D9090ED733CD}"/>
              </a:ext>
            </a:extLst>
          </p:cNvPr>
          <p:cNvSpPr/>
          <p:nvPr/>
        </p:nvSpPr>
        <p:spPr>
          <a:xfrm rot="5400000" flipH="1">
            <a:off x="7097448" y="4659048"/>
            <a:ext cx="2615600" cy="26967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Freeform 3">
            <a:extLst>
              <a:ext uri="{FF2B5EF4-FFF2-40B4-BE49-F238E27FC236}">
                <a16:creationId xmlns:a16="http://schemas.microsoft.com/office/drawing/2014/main" id="{01FBFB91-C8E7-5ABF-F6B2-4B0839284EC0}"/>
              </a:ext>
            </a:extLst>
          </p:cNvPr>
          <p:cNvSpPr/>
          <p:nvPr/>
        </p:nvSpPr>
        <p:spPr>
          <a:xfrm rot="5400000" flipH="1">
            <a:off x="7255603" y="550003"/>
            <a:ext cx="658980" cy="67941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Freeform 3">
            <a:extLst>
              <a:ext uri="{FF2B5EF4-FFF2-40B4-BE49-F238E27FC236}">
                <a16:creationId xmlns:a16="http://schemas.microsoft.com/office/drawing/2014/main" id="{3E693163-6BDB-2C48-9F0A-8C6AC9F7E53E}"/>
              </a:ext>
            </a:extLst>
          </p:cNvPr>
          <p:cNvSpPr/>
          <p:nvPr/>
        </p:nvSpPr>
        <p:spPr>
          <a:xfrm flipH="1">
            <a:off x="7245385" y="-62081"/>
            <a:ext cx="679415" cy="700482"/>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822CE66-7F4E-979F-BE57-2ED480A51D5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96899" y="4191000"/>
            <a:ext cx="4304912" cy="2870200"/>
          </a:xfrm>
          <a:prstGeom prst="rect">
            <a:avLst/>
          </a:prstGeom>
          <a:solidFill>
            <a:srgbClr val="FFFFFF">
              <a:shade val="85000"/>
            </a:srgbClr>
          </a:solidFill>
          <a:ln w="12700" cap="sq">
            <a:solidFill>
              <a:srgbClr val="692570"/>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766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5096449-3AAB-1826-36BF-753C456F639E}"/>
              </a:ext>
            </a:extLst>
          </p:cNvPr>
          <p:cNvSpPr/>
          <p:nvPr/>
        </p:nvSpPr>
        <p:spPr>
          <a:xfrm>
            <a:off x="-76200" y="-30331"/>
            <a:ext cx="8001000" cy="1229062"/>
          </a:xfrm>
          <a:prstGeom prst="rect">
            <a:avLst/>
          </a:pr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3A626FB2-87B7-9910-3E51-4EDA2899A032}"/>
              </a:ext>
            </a:extLst>
          </p:cNvPr>
          <p:cNvSpPr>
            <a:spLocks noGrp="1"/>
          </p:cNvSpPr>
          <p:nvPr>
            <p:ph type="title"/>
          </p:nvPr>
        </p:nvSpPr>
        <p:spPr>
          <a:xfrm>
            <a:off x="1066800" y="69850"/>
            <a:ext cx="7315200" cy="1143000"/>
          </a:xfrm>
        </p:spPr>
        <p:txBody>
          <a:bodyPr>
            <a:normAutofit/>
          </a:bodyPr>
          <a:lstStyle/>
          <a:p>
            <a:r>
              <a:rPr lang="en-US" sz="5400" dirty="0">
                <a:solidFill>
                  <a:schemeClr val="bg1"/>
                </a:solidFill>
              </a:rPr>
              <a:t>RMTAO Townhall</a:t>
            </a:r>
            <a:endParaRPr lang="en-CA" sz="5400" dirty="0">
              <a:solidFill>
                <a:schemeClr val="bg1"/>
              </a:solidFill>
            </a:endParaRPr>
          </a:p>
        </p:txBody>
      </p:sp>
      <p:sp>
        <p:nvSpPr>
          <p:cNvPr id="3" name="Content Placeholder 2">
            <a:extLst>
              <a:ext uri="{FF2B5EF4-FFF2-40B4-BE49-F238E27FC236}">
                <a16:creationId xmlns:a16="http://schemas.microsoft.com/office/drawing/2014/main" id="{2FCEF839-E547-A1EE-14E5-A69A3B29339A}"/>
              </a:ext>
            </a:extLst>
          </p:cNvPr>
          <p:cNvSpPr>
            <a:spLocks noGrp="1"/>
          </p:cNvSpPr>
          <p:nvPr>
            <p:ph idx="1"/>
          </p:nvPr>
        </p:nvSpPr>
        <p:spPr>
          <a:xfrm>
            <a:off x="381000" y="1600200"/>
            <a:ext cx="9006840" cy="5029200"/>
          </a:xfrm>
        </p:spPr>
        <p:txBody>
          <a:bodyPr>
            <a:normAutofit fontScale="85000" lnSpcReduction="20000"/>
          </a:bodyPr>
          <a:lstStyle/>
          <a:p>
            <a:pPr marL="0" indent="0">
              <a:lnSpc>
                <a:spcPct val="107000"/>
              </a:lnSpc>
              <a:spcAft>
                <a:spcPts val="800"/>
              </a:spcAft>
              <a:buNone/>
            </a:pPr>
            <a:r>
              <a:rPr lang="en-CA" sz="2900" b="1" dirty="0">
                <a:effectLst/>
                <a:latin typeface="+mj-lt"/>
                <a:ea typeface="Aptos" panose="020B0004020202020204" pitchFamily="34" charset="0"/>
                <a:cs typeface="Arial" panose="020B0604020202020204" pitchFamily="34" charset="0"/>
              </a:rPr>
              <a:t>Insurance Companies </a:t>
            </a:r>
          </a:p>
          <a:p>
            <a:pPr>
              <a:lnSpc>
                <a:spcPct val="107000"/>
              </a:lnSpc>
              <a:spcAft>
                <a:spcPts val="800"/>
              </a:spcAft>
            </a:pPr>
            <a:r>
              <a:rPr lang="en-US" sz="2600" dirty="0">
                <a:effectLst/>
                <a:ea typeface="Calibri" panose="020F0502020204030204" pitchFamily="34" charset="0"/>
                <a:cs typeface="Times New Roman" panose="02020603050405020304" pitchFamily="18" charset="0"/>
              </a:rPr>
              <a:t>Meetings </a:t>
            </a:r>
            <a:r>
              <a:rPr lang="en-US" sz="2600" dirty="0">
                <a:ea typeface="Calibri" panose="020F0502020204030204" pitchFamily="34" charset="0"/>
                <a:cs typeface="Times New Roman" panose="02020603050405020304" pitchFamily="18" charset="0"/>
              </a:rPr>
              <a:t>with </a:t>
            </a:r>
            <a:r>
              <a:rPr lang="en-US" sz="2600" dirty="0">
                <a:effectLst/>
                <a:ea typeface="Calibri" panose="020F0502020204030204" pitchFamily="34" charset="0"/>
                <a:cs typeface="Times New Roman" panose="02020603050405020304" pitchFamily="18" charset="0"/>
              </a:rPr>
              <a:t>senior leaders from insurance companies to discuss inconsistencies with </a:t>
            </a:r>
            <a:r>
              <a:rPr lang="en-US" sz="2600" dirty="0">
                <a:ea typeface="Calibri" panose="020F0502020204030204" pitchFamily="34" charset="0"/>
                <a:cs typeface="Times New Roman" panose="02020603050405020304" pitchFamily="18" charset="0"/>
              </a:rPr>
              <a:t>massage therapy coverage</a:t>
            </a:r>
            <a:r>
              <a:rPr lang="en-US" sz="2600" dirty="0">
                <a:effectLst/>
                <a:ea typeface="Calibri" panose="020F0502020204030204" pitchFamily="34" charset="0"/>
                <a:cs typeface="Times New Roman" panose="02020603050405020304" pitchFamily="18" charset="0"/>
              </a:rPr>
              <a:t>. </a:t>
            </a:r>
          </a:p>
          <a:p>
            <a:pPr>
              <a:lnSpc>
                <a:spcPct val="107000"/>
              </a:lnSpc>
              <a:spcAft>
                <a:spcPts val="800"/>
              </a:spcAft>
            </a:pPr>
            <a:r>
              <a:rPr lang="en-US" sz="2600" dirty="0">
                <a:effectLst/>
                <a:ea typeface="Calibri" panose="020F0502020204030204" pitchFamily="34" charset="0"/>
                <a:cs typeface="Times New Roman" panose="02020603050405020304" pitchFamily="18" charset="0"/>
              </a:rPr>
              <a:t>Insurance industry leaders provided insight into delisting practices.</a:t>
            </a:r>
          </a:p>
          <a:p>
            <a:pPr>
              <a:lnSpc>
                <a:spcPct val="107000"/>
              </a:lnSpc>
              <a:spcAft>
                <a:spcPts val="800"/>
              </a:spcAft>
            </a:pPr>
            <a:r>
              <a:rPr lang="en-US" sz="2600" dirty="0">
                <a:effectLst/>
                <a:ea typeface="Calibri" panose="020F0502020204030204" pitchFamily="34" charset="0"/>
                <a:cs typeface="Times New Roman" panose="02020603050405020304" pitchFamily="18" charset="0"/>
              </a:rPr>
              <a:t>Insurance companies agreed to continue to meet with RMTAO to d</a:t>
            </a:r>
            <a:r>
              <a:rPr lang="en-US" sz="2600" dirty="0">
                <a:ea typeface="Calibri" panose="020F0502020204030204" pitchFamily="34" charset="0"/>
                <a:cs typeface="Times New Roman" panose="02020603050405020304" pitchFamily="18" charset="0"/>
              </a:rPr>
              <a:t>evelop a </a:t>
            </a:r>
            <a:r>
              <a:rPr lang="en-US" sz="2600" dirty="0">
                <a:effectLst/>
                <a:ea typeface="Calibri" panose="020F0502020204030204" pitchFamily="34" charset="0"/>
                <a:cs typeface="Times New Roman" panose="02020603050405020304" pitchFamily="18" charset="0"/>
              </a:rPr>
              <a:t>better understanding of the delisting process. </a:t>
            </a:r>
          </a:p>
          <a:p>
            <a:pPr>
              <a:lnSpc>
                <a:spcPct val="107000"/>
              </a:lnSpc>
              <a:spcAft>
                <a:spcPts val="800"/>
              </a:spcAft>
            </a:pPr>
            <a:r>
              <a:rPr lang="en-US" sz="2600" dirty="0">
                <a:effectLst/>
                <a:ea typeface="Calibri" panose="020F0502020204030204" pitchFamily="34" charset="0"/>
                <a:cs typeface="Times New Roman" panose="02020603050405020304" pitchFamily="18" charset="0"/>
              </a:rPr>
              <a:t>Contacted CEOs of the large insurance companies to remove the requirement for a physician referral to receive massage therapy. </a:t>
            </a:r>
          </a:p>
          <a:p>
            <a:pPr>
              <a:lnSpc>
                <a:spcPct val="107000"/>
              </a:lnSpc>
              <a:spcAft>
                <a:spcPts val="800"/>
              </a:spcAft>
            </a:pPr>
            <a:r>
              <a:rPr lang="en-US" sz="2600" dirty="0">
                <a:effectLst/>
                <a:ea typeface="Calibri" panose="020F0502020204030204" pitchFamily="34" charset="0"/>
                <a:cs typeface="Times New Roman" panose="02020603050405020304" pitchFamily="18" charset="0"/>
              </a:rPr>
              <a:t>Many insurance companies and the </a:t>
            </a:r>
            <a:r>
              <a:rPr lang="en-US" sz="2600" dirty="0">
                <a:effectLst/>
                <a:ea typeface="Calibri" panose="020F0502020204030204" pitchFamily="34" charset="0"/>
              </a:rPr>
              <a:t>Canadian Health and Life Insurance </a:t>
            </a:r>
            <a:br>
              <a:rPr lang="en-US" sz="2600" dirty="0">
                <a:ea typeface="Calibri" panose="020F0502020204030204" pitchFamily="34" charset="0"/>
              </a:rPr>
            </a:br>
            <a:r>
              <a:rPr lang="en-US" sz="2600" dirty="0">
                <a:effectLst/>
                <a:ea typeface="Calibri" panose="020F0502020204030204" pitchFamily="34" charset="0"/>
              </a:rPr>
              <a:t>Association (CHLIA) </a:t>
            </a:r>
            <a:r>
              <a:rPr lang="en-US" sz="2600" dirty="0">
                <a:effectLst/>
                <a:ea typeface="Calibri" panose="020F0502020204030204" pitchFamily="34" charset="0"/>
                <a:cs typeface="Times New Roman" panose="02020603050405020304" pitchFamily="18" charset="0"/>
              </a:rPr>
              <a:t>have indicated that they hope to move away from having this requirement.</a:t>
            </a:r>
          </a:p>
          <a:p>
            <a:pPr>
              <a:lnSpc>
                <a:spcPct val="107000"/>
              </a:lnSpc>
              <a:spcAft>
                <a:spcPts val="800"/>
              </a:spcAft>
            </a:pPr>
            <a:r>
              <a:rPr lang="en-US" sz="2600" dirty="0">
                <a:effectLst/>
                <a:ea typeface="Calibri" panose="020F0502020204030204" pitchFamily="34" charset="0"/>
              </a:rPr>
              <a:t>CHLIA will </a:t>
            </a:r>
            <a:r>
              <a:rPr lang="en-US" sz="2600" dirty="0">
                <a:ea typeface="Calibri" panose="020F0502020204030204" pitchFamily="34" charset="0"/>
                <a:cs typeface="Times New Roman" panose="02020603050405020304" pitchFamily="18" charset="0"/>
              </a:rPr>
              <a:t>continue to discuss the physician referral issue.</a:t>
            </a:r>
            <a:endParaRPr lang="en-CA" sz="2600" dirty="0">
              <a:effectLst/>
              <a:ea typeface="Times New Roman" panose="02020603050405020304" pitchFamily="18" charset="0"/>
              <a:cs typeface="Times New Roman" panose="02020603050405020304" pitchFamily="18" charset="0"/>
            </a:endParaRPr>
          </a:p>
          <a:p>
            <a:pPr>
              <a:lnSpc>
                <a:spcPct val="107000"/>
              </a:lnSpc>
              <a:spcAft>
                <a:spcPts val="800"/>
              </a:spcAft>
            </a:pPr>
            <a:endParaRPr lang="en-CA" sz="1800" dirty="0">
              <a:effectLst/>
              <a:latin typeface="+mj-lt"/>
              <a:ea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9BA57EA9-A67D-5B40-AE37-01F18D5DDED3}"/>
              </a:ext>
            </a:extLst>
          </p:cNvPr>
          <p:cNvGrpSpPr/>
          <p:nvPr/>
        </p:nvGrpSpPr>
        <p:grpSpPr>
          <a:xfrm>
            <a:off x="152400" y="228600"/>
            <a:ext cx="1778335" cy="838200"/>
            <a:chOff x="3886200" y="6003310"/>
            <a:chExt cx="2413853" cy="1137745"/>
          </a:xfrm>
        </p:grpSpPr>
        <p:sp>
          <p:nvSpPr>
            <p:cNvPr id="16" name="Rectangle 15">
              <a:extLst>
                <a:ext uri="{FF2B5EF4-FFF2-40B4-BE49-F238E27FC236}">
                  <a16:creationId xmlns:a16="http://schemas.microsoft.com/office/drawing/2014/main" id="{F962C2A5-7ABA-6ECE-609F-8D40D310AA8E}"/>
                </a:ext>
              </a:extLst>
            </p:cNvPr>
            <p:cNvSpPr/>
            <p:nvPr/>
          </p:nvSpPr>
          <p:spPr>
            <a:xfrm>
              <a:off x="3886200" y="6003310"/>
              <a:ext cx="2413853" cy="1137745"/>
            </a:xfrm>
            <a:prstGeom prst="rect">
              <a:avLst/>
            </a:prstGeom>
            <a:solidFill>
              <a:srgbClr val="692570"/>
            </a:solidFill>
            <a:ln>
              <a:solidFill>
                <a:srgbClr val="6925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6">
              <a:extLst>
                <a:ext uri="{FF2B5EF4-FFF2-40B4-BE49-F238E27FC236}">
                  <a16:creationId xmlns:a16="http://schemas.microsoft.com/office/drawing/2014/main" id="{4D3BB424-65CF-C35D-FA79-DC9919FB6DBC}"/>
                </a:ext>
              </a:extLst>
            </p:cNvPr>
            <p:cNvPicPr>
              <a:picLocks noChangeAspect="1"/>
            </p:cNvPicPr>
            <p:nvPr/>
          </p:nvPicPr>
          <p:blipFill>
            <a:blip r:embed="rId2"/>
            <a:srcRect t="2870" b="2870"/>
            <a:stretch>
              <a:fillRect/>
            </a:stretch>
          </p:blipFill>
          <p:spPr>
            <a:xfrm>
              <a:off x="3962400" y="6003310"/>
              <a:ext cx="2261453" cy="1137745"/>
            </a:xfrm>
            <a:prstGeom prst="rect">
              <a:avLst/>
            </a:prstGeom>
          </p:spPr>
        </p:pic>
      </p:grpSp>
      <p:sp>
        <p:nvSpPr>
          <p:cNvPr id="5" name="Freeform 3">
            <a:extLst>
              <a:ext uri="{FF2B5EF4-FFF2-40B4-BE49-F238E27FC236}">
                <a16:creationId xmlns:a16="http://schemas.microsoft.com/office/drawing/2014/main" id="{366A3F31-77FB-1A3C-C093-D9090ED733CD}"/>
              </a:ext>
            </a:extLst>
          </p:cNvPr>
          <p:cNvSpPr/>
          <p:nvPr/>
        </p:nvSpPr>
        <p:spPr>
          <a:xfrm rot="5400000" flipH="1">
            <a:off x="7097448" y="4659048"/>
            <a:ext cx="2615600" cy="26967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6925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3">
            <a:extLst>
              <a:ext uri="{FF2B5EF4-FFF2-40B4-BE49-F238E27FC236}">
                <a16:creationId xmlns:a16="http://schemas.microsoft.com/office/drawing/2014/main" id="{01FBFB91-C8E7-5ABF-F6B2-4B0839284EC0}"/>
              </a:ext>
            </a:extLst>
          </p:cNvPr>
          <p:cNvSpPr/>
          <p:nvPr/>
        </p:nvSpPr>
        <p:spPr>
          <a:xfrm rot="5400000" flipH="1">
            <a:off x="7255603" y="550003"/>
            <a:ext cx="658980" cy="67941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3">
            <a:extLst>
              <a:ext uri="{FF2B5EF4-FFF2-40B4-BE49-F238E27FC236}">
                <a16:creationId xmlns:a16="http://schemas.microsoft.com/office/drawing/2014/main" id="{3E693163-6BDB-2C48-9F0A-8C6AC9F7E53E}"/>
              </a:ext>
            </a:extLst>
          </p:cNvPr>
          <p:cNvSpPr/>
          <p:nvPr/>
        </p:nvSpPr>
        <p:spPr>
          <a:xfrm flipH="1">
            <a:off x="7245385" y="-62081"/>
            <a:ext cx="679415" cy="700482"/>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9571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6d1524d-5b91-4fb2-905a-d7950dec2d91" xsi:nil="true"/>
    <lcf76f155ced4ddcb4097134ff3c332f xmlns="6d1a6e4b-e78f-4f30-8e64-bef0909dec8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6D85382BE1AD344B8DFF22FFCACA84E" ma:contentTypeVersion="18" ma:contentTypeDescription="Create a new document." ma:contentTypeScope="" ma:versionID="9dbf39b6f0773febe32f80af7b96fc7f">
  <xsd:schema xmlns:xsd="http://www.w3.org/2001/XMLSchema" xmlns:xs="http://www.w3.org/2001/XMLSchema" xmlns:p="http://schemas.microsoft.com/office/2006/metadata/properties" xmlns:ns2="6d1a6e4b-e78f-4f30-8e64-bef0909dec88" xmlns:ns3="a6d1524d-5b91-4fb2-905a-d7950dec2d91" targetNamespace="http://schemas.microsoft.com/office/2006/metadata/properties" ma:root="true" ma:fieldsID="35e6dc4affa9cc458baf5469eca5b199" ns2:_="" ns3:_="">
    <xsd:import namespace="6d1a6e4b-e78f-4f30-8e64-bef0909dec88"/>
    <xsd:import namespace="a6d1524d-5b91-4fb2-905a-d7950dec2d9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1a6e4b-e78f-4f30-8e64-bef0909dec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851e99-eb5c-44fa-879b-cd959791d73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d1524d-5b91-4fb2-905a-d7950dec2d9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81de233-b578-4e13-9132-6d8680ac7c95}" ma:internalName="TaxCatchAll" ma:showField="CatchAllData" ma:web="a6d1524d-5b91-4fb2-905a-d7950dec2d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552414-911B-4372-80A2-122530FB1BF0}">
  <ds:schemaRefs>
    <ds:schemaRef ds:uri="http://schemas.microsoft.com/office/2006/metadata/properties"/>
    <ds:schemaRef ds:uri="http://schemas.microsoft.com/office/infopath/2007/PartnerControls"/>
    <ds:schemaRef ds:uri="a6d1524d-5b91-4fb2-905a-d7950dec2d91"/>
    <ds:schemaRef ds:uri="6d1a6e4b-e78f-4f30-8e64-bef0909dec88"/>
  </ds:schemaRefs>
</ds:datastoreItem>
</file>

<file path=customXml/itemProps2.xml><?xml version="1.0" encoding="utf-8"?>
<ds:datastoreItem xmlns:ds="http://schemas.openxmlformats.org/officeDocument/2006/customXml" ds:itemID="{74ED153F-A605-4972-9E18-F204BF620197}">
  <ds:schemaRefs>
    <ds:schemaRef ds:uri="http://schemas.microsoft.com/sharepoint/v3/contenttype/forms"/>
  </ds:schemaRefs>
</ds:datastoreItem>
</file>

<file path=customXml/itemProps3.xml><?xml version="1.0" encoding="utf-8"?>
<ds:datastoreItem xmlns:ds="http://schemas.openxmlformats.org/officeDocument/2006/customXml" ds:itemID="{788A22C2-9F1A-43E6-8FAB-0FD2C46178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1a6e4b-e78f-4f30-8e64-bef0909dec88"/>
    <ds:schemaRef ds:uri="a6d1524d-5b91-4fb2-905a-d7950dec2d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2380</TotalTime>
  <Words>1226</Words>
  <Application>Microsoft Office PowerPoint</Application>
  <PresentationFormat>Custom</PresentationFormat>
  <Paragraphs>114</Paragraphs>
  <Slides>18</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Calibri</vt:lpstr>
      <vt:lpstr>Arial</vt:lpstr>
      <vt:lpstr>Aptos</vt:lpstr>
      <vt:lpstr>Muli Bold</vt:lpstr>
      <vt:lpstr>Arial Unicode MS</vt:lpstr>
      <vt:lpstr>Times New Roman</vt:lpstr>
      <vt:lpstr>Symbol</vt:lpstr>
      <vt:lpstr>Office Theme</vt:lpstr>
      <vt:lpstr>PowerPoint Presentation</vt:lpstr>
      <vt:lpstr>RMTAO Townhall</vt:lpstr>
      <vt:lpstr>RMTAO Townhall</vt:lpstr>
      <vt:lpstr>RMTAO Townhall</vt:lpstr>
      <vt:lpstr>RMTAO Townhall</vt:lpstr>
      <vt:lpstr>RMTAO Townhall</vt:lpstr>
      <vt:lpstr>RMTAO Townhall</vt:lpstr>
      <vt:lpstr>RMTAO Townhall</vt:lpstr>
      <vt:lpstr>RMTAO Townhall</vt:lpstr>
      <vt:lpstr>RMTAO Townhall</vt:lpstr>
      <vt:lpstr>RMTAO Townhall</vt:lpstr>
      <vt:lpstr>RMTAO Townhall</vt:lpstr>
      <vt:lpstr>RMTAO Townhall</vt:lpstr>
      <vt:lpstr>RMTAO Townhall</vt:lpstr>
      <vt:lpstr>RMTAO Townhall</vt:lpstr>
      <vt:lpstr>RMTAO Townhall</vt:lpstr>
      <vt:lpstr>RMTAO Townhall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White Simple Technology Keynote Presentation</dc:title>
  <dc:creator>Administrator</dc:creator>
  <cp:lastModifiedBy>Laura Fixman</cp:lastModifiedBy>
  <cp:revision>17</cp:revision>
  <dcterms:created xsi:type="dcterms:W3CDTF">2006-08-16T00:00:00Z</dcterms:created>
  <dcterms:modified xsi:type="dcterms:W3CDTF">2024-05-09T13:39:18Z</dcterms:modified>
  <dc:identifier>DAEJ2EGJ6eg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0x010100C6D85382BE1AD344B8DFF22FFCACA84E</vt:lpwstr>
  </property>
  <property fmtid="{D5CDD505-2E9C-101B-9397-08002B2CF9AE}" pid="3" name="MediaServiceImageTags">
    <vt:lpwstr/>
  </property>
</Properties>
</file>